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1"/>
  </p:notesMasterIdLst>
  <p:sldIdLst>
    <p:sldId id="343" r:id="rId5"/>
    <p:sldId id="344" r:id="rId6"/>
    <p:sldId id="345" r:id="rId7"/>
    <p:sldId id="346" r:id="rId8"/>
    <p:sldId id="347" r:id="rId9"/>
    <p:sldId id="348" r:id="rId10"/>
    <p:sldId id="349" r:id="rId11"/>
    <p:sldId id="350" r:id="rId12"/>
    <p:sldId id="351" r:id="rId13"/>
    <p:sldId id="352" r:id="rId14"/>
    <p:sldId id="353" r:id="rId15"/>
    <p:sldId id="354" r:id="rId16"/>
    <p:sldId id="355" r:id="rId17"/>
    <p:sldId id="323" r:id="rId18"/>
    <p:sldId id="356" r:id="rId19"/>
    <p:sldId id="312" r:id="rId20"/>
    <p:sldId id="260" r:id="rId21"/>
    <p:sldId id="268" r:id="rId22"/>
    <p:sldId id="269" r:id="rId23"/>
    <p:sldId id="270" r:id="rId24"/>
    <p:sldId id="324" r:id="rId25"/>
    <p:sldId id="265" r:id="rId26"/>
    <p:sldId id="261" r:id="rId27"/>
    <p:sldId id="262" r:id="rId28"/>
    <p:sldId id="263" r:id="rId29"/>
    <p:sldId id="357" r:id="rId30"/>
    <p:sldId id="264" r:id="rId31"/>
    <p:sldId id="271" r:id="rId32"/>
    <p:sldId id="272" r:id="rId33"/>
    <p:sldId id="274" r:id="rId34"/>
    <p:sldId id="273" r:id="rId35"/>
    <p:sldId id="275" r:id="rId36"/>
    <p:sldId id="277" r:id="rId37"/>
    <p:sldId id="278" r:id="rId38"/>
    <p:sldId id="279" r:id="rId39"/>
    <p:sldId id="280" r:id="rId40"/>
    <p:sldId id="283" r:id="rId41"/>
    <p:sldId id="317" r:id="rId42"/>
    <p:sldId id="358" r:id="rId43"/>
    <p:sldId id="284" r:id="rId44"/>
    <p:sldId id="281" r:id="rId45"/>
    <p:sldId id="285" r:id="rId46"/>
    <p:sldId id="286" r:id="rId47"/>
    <p:sldId id="288" r:id="rId48"/>
    <p:sldId id="359" r:id="rId49"/>
    <p:sldId id="289" r:id="rId50"/>
    <p:sldId id="360" r:id="rId51"/>
    <p:sldId id="361" r:id="rId52"/>
    <p:sldId id="362" r:id="rId53"/>
    <p:sldId id="363" r:id="rId54"/>
    <p:sldId id="364" r:id="rId55"/>
    <p:sldId id="365" r:id="rId56"/>
    <p:sldId id="366" r:id="rId57"/>
    <p:sldId id="290" r:id="rId58"/>
    <p:sldId id="313" r:id="rId59"/>
    <p:sldId id="368" r:id="rId60"/>
    <p:sldId id="369" r:id="rId61"/>
    <p:sldId id="367" r:id="rId62"/>
    <p:sldId id="291" r:id="rId63"/>
    <p:sldId id="314" r:id="rId64"/>
    <p:sldId id="371" r:id="rId65"/>
    <p:sldId id="372" r:id="rId66"/>
    <p:sldId id="370" r:id="rId67"/>
    <p:sldId id="292" r:id="rId68"/>
    <p:sldId id="315" r:id="rId69"/>
    <p:sldId id="373" r:id="rId70"/>
    <p:sldId id="374" r:id="rId71"/>
    <p:sldId id="375" r:id="rId72"/>
    <p:sldId id="318" r:id="rId73"/>
    <p:sldId id="376" r:id="rId74"/>
    <p:sldId id="377" r:id="rId75"/>
    <p:sldId id="378" r:id="rId76"/>
    <p:sldId id="379" r:id="rId77"/>
    <p:sldId id="380" r:id="rId78"/>
    <p:sldId id="381" r:id="rId79"/>
    <p:sldId id="382" r:id="rId80"/>
    <p:sldId id="383" r:id="rId81"/>
    <p:sldId id="296" r:id="rId82"/>
    <p:sldId id="298" r:id="rId83"/>
    <p:sldId id="316" r:id="rId84"/>
    <p:sldId id="385" r:id="rId85"/>
    <p:sldId id="386" r:id="rId86"/>
    <p:sldId id="384" r:id="rId87"/>
    <p:sldId id="387" r:id="rId88"/>
    <p:sldId id="299" r:id="rId89"/>
    <p:sldId id="300" r:id="rId90"/>
    <p:sldId id="297" r:id="rId91"/>
    <p:sldId id="301" r:id="rId92"/>
    <p:sldId id="396" r:id="rId93"/>
    <p:sldId id="392" r:id="rId94"/>
    <p:sldId id="319" r:id="rId95"/>
    <p:sldId id="388" r:id="rId96"/>
    <p:sldId id="302" r:id="rId97"/>
    <p:sldId id="303" r:id="rId98"/>
    <p:sldId id="304" r:id="rId99"/>
    <p:sldId id="305" r:id="rId100"/>
    <p:sldId id="320" r:id="rId101"/>
    <p:sldId id="390" r:id="rId102"/>
    <p:sldId id="306" r:id="rId103"/>
    <p:sldId id="307" r:id="rId104"/>
    <p:sldId id="308" r:id="rId105"/>
    <p:sldId id="321" r:id="rId106"/>
    <p:sldId id="389" r:id="rId107"/>
    <p:sldId id="309" r:id="rId108"/>
    <p:sldId id="322" r:id="rId109"/>
    <p:sldId id="394"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583" autoAdjust="0"/>
  </p:normalViewPr>
  <p:slideViewPr>
    <p:cSldViewPr snapToGrid="0">
      <p:cViewPr varScale="1">
        <p:scale>
          <a:sx n="55" d="100"/>
          <a:sy n="55" d="100"/>
        </p:scale>
        <p:origin x="-730" y="-72"/>
      </p:cViewPr>
      <p:guideLst>
        <p:guide orient="horz" pos="2160"/>
        <p:guide pos="384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595AB-8F4E-4313-B7EF-A1A57DB07E9F}" type="datetimeFigureOut">
              <a:rPr lang="en-US" smtClean="0"/>
              <a:pPr/>
              <a:t>4/8/2016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D3EE0-7B13-4F6B-8F92-023A1EB20BE9}" type="slidenum">
              <a:rPr lang="en-US" smtClean="0"/>
              <a:pPr/>
              <a:t>‹#›</a:t>
            </a:fld>
            <a:endParaRPr lang="en-US"/>
          </a:p>
        </p:txBody>
      </p:sp>
    </p:spTree>
    <p:extLst>
      <p:ext uri="{BB962C8B-B14F-4D97-AF65-F5344CB8AC3E}">
        <p14:creationId xmlns:p14="http://schemas.microsoft.com/office/powerpoint/2010/main" xmlns="" val="2877846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4442AB5-FA59-4F52-8322-57F91CF9347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xmlns="" val="2775339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Alabama</a:t>
            </a:r>
            <a:r>
              <a:rPr lang="en-US" sz="1200" b="0" baseline="0" dirty="0" smtClean="0"/>
              <a:t> Developmental Standards for Preschool Children:  </a:t>
            </a:r>
            <a:r>
              <a:rPr lang="en-US" sz="1200" b="0" i="0" u="none" strike="noStrike" kern="1200" baseline="0" dirty="0" smtClean="0">
                <a:solidFill>
                  <a:schemeClr val="tx1"/>
                </a:solidFill>
                <a:latin typeface="+mn-lt"/>
                <a:ea typeface="+mn-ea"/>
                <a:cs typeface="+mn-cs"/>
              </a:rPr>
              <a:t>Designed to be collectively reflective of the standards and curricula used in various preschool settings throughout the state</a:t>
            </a:r>
          </a:p>
          <a:p>
            <a:endParaRPr lang="en-US" sz="1200" b="0" dirty="0" smtClean="0"/>
          </a:p>
          <a:p>
            <a:endParaRPr lang="en-US" sz="1200" b="1" dirty="0" smtClean="0"/>
          </a:p>
          <a:p>
            <a:endParaRPr lang="en-US" sz="1200" b="1"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2094992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Serve as a natural progression to the kindergarten standards contained in the Alabama Courses of Study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Describe outcomes desired for all children at the end of their preschool experience as they enter kindergarten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Reflects the philosophy of including children with disabilities in early childhood programs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Alabama Developmental Standards for Preschool Children </a:t>
            </a:r>
            <a:r>
              <a:rPr lang="en-US" sz="1200" b="0" i="0" u="none" strike="noStrike" kern="1200" baseline="0" dirty="0" smtClean="0">
                <a:solidFill>
                  <a:schemeClr val="tx1"/>
                </a:solidFill>
                <a:latin typeface="+mn-lt"/>
                <a:ea typeface="+mn-ea"/>
                <a:cs typeface="+mn-cs"/>
              </a:rPr>
              <a:t>are grouped around nine areas of development. Goals and standards in the nine areas align with kindergarten standards found in the subject area Courses of Study developed by the State Department of Education and with the 2011 Head Start Child Development and Early Learning Framework. </a:t>
            </a:r>
          </a:p>
        </p:txBody>
      </p:sp>
      <p:sp>
        <p:nvSpPr>
          <p:cNvPr id="4" name="Slide Number Placeholder 3"/>
          <p:cNvSpPr>
            <a:spLocks noGrp="1"/>
          </p:cNvSpPr>
          <p:nvPr>
            <p:ph type="sldNum" sz="quarter" idx="10"/>
          </p:nvPr>
        </p:nvSpPr>
        <p:spPr/>
        <p:txBody>
          <a:bodyPr/>
          <a:lstStyle/>
          <a:p>
            <a:fld id="{8CE0415B-BD93-4D12-8A43-9D52B730098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xmlns="" val="2032528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smtClean="0"/>
          </a:p>
          <a:p>
            <a:endParaRPr lang="en-US" sz="1200" b="1" dirty="0" smtClean="0"/>
          </a:p>
          <a:p>
            <a:endParaRPr lang="en-US" sz="1200" b="1"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xmlns="" val="4072014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To reference a standard in a measurable annual goal using this example:  M. 3. 10.1 – which represents Math; 3</a:t>
            </a:r>
            <a:r>
              <a:rPr lang="en-US" sz="1200" b="0" i="0" u="none" strike="noStrike" kern="1200" baseline="30000" dirty="0" smtClean="0">
                <a:solidFill>
                  <a:schemeClr val="tx1"/>
                </a:solidFill>
                <a:latin typeface="+mn-lt"/>
                <a:ea typeface="+mn-ea"/>
                <a:cs typeface="+mn-cs"/>
              </a:rPr>
              <a:t>rd</a:t>
            </a:r>
            <a:r>
              <a:rPr lang="en-US" sz="1200" b="0" i="0" u="none" strike="noStrike" kern="1200" baseline="0" dirty="0" smtClean="0">
                <a:solidFill>
                  <a:schemeClr val="tx1"/>
                </a:solidFill>
                <a:latin typeface="+mn-lt"/>
                <a:ea typeface="+mn-ea"/>
                <a:cs typeface="+mn-cs"/>
              </a:rPr>
              <a:t> grade; content standard 10; objective 1</a:t>
            </a:r>
          </a:p>
        </p:txBody>
      </p:sp>
      <p:sp>
        <p:nvSpPr>
          <p:cNvPr id="4" name="Slide Number Placeholder 3"/>
          <p:cNvSpPr>
            <a:spLocks noGrp="1"/>
          </p:cNvSpPr>
          <p:nvPr>
            <p:ph type="sldNum" sz="quarter" idx="10"/>
          </p:nvPr>
        </p:nvSpPr>
        <p:spPr/>
        <p:txBody>
          <a:bodyPr/>
          <a:lstStyle/>
          <a:p>
            <a:fld id="{8CE0415B-BD93-4D12-8A43-9D52B730098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2348748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50000"/>
              </a:lnSpc>
            </a:pPr>
            <a:r>
              <a:rPr lang="en-US" sz="1400" b="1" dirty="0" smtClean="0"/>
              <a:t>PLEASE NOTE:  </a:t>
            </a:r>
            <a:r>
              <a:rPr lang="en-US" sz="1200" b="1" dirty="0" smtClean="0"/>
              <a:t>THE FOLLOWING </a:t>
            </a:r>
            <a:r>
              <a:rPr lang="en-US" sz="1200" b="1" u="sng" dirty="0" smtClean="0"/>
              <a:t>EXAMPLE</a:t>
            </a:r>
            <a:r>
              <a:rPr lang="en-US" sz="1200" b="1" dirty="0" smtClean="0"/>
              <a:t> </a:t>
            </a:r>
            <a:r>
              <a:rPr lang="en-US" sz="1200" b="1" baseline="0" dirty="0" smtClean="0"/>
              <a:t> </a:t>
            </a:r>
            <a:r>
              <a:rPr lang="en-US" sz="1200" b="1" dirty="0" smtClean="0"/>
              <a:t>IS </a:t>
            </a:r>
            <a:r>
              <a:rPr lang="en-US" sz="1200" b="1" u="sng" dirty="0" smtClean="0"/>
              <a:t>ONLY ONE WAY </a:t>
            </a:r>
          </a:p>
          <a:p>
            <a:pPr algn="ctr">
              <a:lnSpc>
                <a:spcPct val="150000"/>
              </a:lnSpc>
            </a:pPr>
            <a:r>
              <a:rPr lang="en-US" sz="1200" b="1" dirty="0" smtClean="0"/>
              <a:t>TO DEVELOP A STANDARDS BASED IEP </a:t>
            </a:r>
          </a:p>
          <a:p>
            <a:endParaRPr lang="en-US" dirty="0"/>
          </a:p>
        </p:txBody>
      </p:sp>
      <p:sp>
        <p:nvSpPr>
          <p:cNvPr id="4" name="Slide Number Placeholder 3"/>
          <p:cNvSpPr>
            <a:spLocks noGrp="1"/>
          </p:cNvSpPr>
          <p:nvPr>
            <p:ph type="sldNum" sz="quarter" idx="10"/>
          </p:nvPr>
        </p:nvSpPr>
        <p:spPr/>
        <p:txBody>
          <a:bodyPr/>
          <a:lstStyle/>
          <a:p>
            <a:fld id="{1471C27B-BD04-486F-8C2A-636DB3DC249F}" type="slidenum">
              <a:rPr lang="en-US" smtClean="0"/>
              <a:pPr/>
              <a:t>14</a:t>
            </a:fld>
            <a:endParaRPr lang="en-US" dirty="0"/>
          </a:p>
        </p:txBody>
      </p:sp>
    </p:spTree>
    <p:extLst>
      <p:ext uri="{BB962C8B-B14F-4D97-AF65-F5344CB8AC3E}">
        <p14:creationId xmlns:p14="http://schemas.microsoft.com/office/powerpoint/2010/main" xmlns="" val="4207948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xmlns="" val="269270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F4442AB5-FA59-4F52-8322-57F91CF9347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xmlns="" val="553263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Facilitator’s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xmlns="" val="653083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Facilitator’s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xmlns="" val="22837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1C27B-BD04-486F-8C2A-636DB3DC249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xmlns="" val="51369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smtClean="0"/>
          </a:p>
          <a:p>
            <a:pPr marL="0" indent="0" defTabSz="1242148">
              <a:buFont typeface="Arial" panose="020B0604020202020204" pitchFamily="34" charset="0"/>
              <a:buNone/>
            </a:pPr>
            <a:r>
              <a:rPr lang="en-US" sz="1200" b="0" dirty="0" smtClean="0"/>
              <a:t>The following</a:t>
            </a:r>
            <a:r>
              <a:rPr lang="en-US" sz="1200" b="0" baseline="0" dirty="0" smtClean="0"/>
              <a:t> is an overview of the standards and curriculum guides.  </a:t>
            </a:r>
          </a:p>
          <a:p>
            <a:pPr marL="0" indent="0" defTabSz="1242148">
              <a:buFont typeface="Arial" panose="020B0604020202020204" pitchFamily="34" charset="0"/>
              <a:buNone/>
            </a:pPr>
            <a:r>
              <a:rPr lang="en-US" sz="1200" b="0" baseline="0" dirty="0" smtClean="0"/>
              <a:t> </a:t>
            </a:r>
          </a:p>
          <a:p>
            <a:pPr marL="0" marR="0" indent="0" algn="l" defTabSz="124214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t>Alabama College &amp;</a:t>
            </a:r>
            <a:r>
              <a:rPr lang="en-US" sz="1200" b="1" baseline="0" dirty="0" smtClean="0"/>
              <a:t> Career Ready Standards:  </a:t>
            </a:r>
            <a:r>
              <a:rPr lang="en-US" sz="1200" b="0" baseline="0" dirty="0" smtClean="0"/>
              <a:t>The Alabama State Board of Education</a:t>
            </a:r>
            <a:r>
              <a:rPr lang="en-US" sz="1200" b="1" baseline="0" dirty="0" smtClean="0"/>
              <a:t> </a:t>
            </a:r>
          </a:p>
          <a:p>
            <a:pPr marL="171450" marR="0" indent="-171450" algn="l" defTabSz="124214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2"/>
                </a:solidFill>
                <a:effectLst/>
                <a:latin typeface="+mn-lt"/>
                <a:ea typeface="+mn-ea"/>
                <a:cs typeface="+mn-cs"/>
              </a:rPr>
              <a:t>Approved combining Common Core Standards with selected Alabama Standards to develop a comprehensive set of standards for our state; </a:t>
            </a:r>
          </a:p>
          <a:p>
            <a:pPr marL="171450" marR="0" indent="-171450" algn="l" defTabSz="124214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2"/>
                </a:solidFill>
                <a:effectLst/>
                <a:latin typeface="+mn-lt"/>
                <a:ea typeface="+mn-ea"/>
                <a:cs typeface="+mn-cs"/>
              </a:rPr>
              <a:t>Designed to communicate what students are expected to know and be able to do in a particular subject area by the end of each grade level.  </a:t>
            </a:r>
          </a:p>
          <a:p>
            <a:pPr marL="171450" marR="0" indent="-171450" algn="l" defTabSz="124214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2"/>
                </a:solidFill>
                <a:effectLst/>
                <a:latin typeface="+mn-lt"/>
                <a:ea typeface="+mn-ea"/>
                <a:cs typeface="+mn-cs"/>
              </a:rPr>
              <a:t>Minimum content is outlined.  </a:t>
            </a:r>
          </a:p>
          <a:p>
            <a:pPr marL="171450" marR="0" indent="-171450" algn="l" defTabSz="124214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2"/>
              </a:solidFill>
              <a:effectLst/>
              <a:latin typeface="+mn-lt"/>
              <a:ea typeface="+mn-ea"/>
              <a:cs typeface="+mn-cs"/>
            </a:endParaRPr>
          </a:p>
          <a:p>
            <a:pPr marL="0" marR="0" indent="0" algn="l" defTabSz="124214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2"/>
                </a:solidFill>
                <a:effectLst/>
                <a:latin typeface="+mn-lt"/>
                <a:ea typeface="+mn-ea"/>
                <a:cs typeface="+mn-cs"/>
              </a:rPr>
              <a:t>These are accessed</a:t>
            </a:r>
            <a:r>
              <a:rPr lang="en-US" sz="1200" kern="1200" baseline="0" dirty="0" smtClean="0">
                <a:solidFill>
                  <a:schemeClr val="tx2"/>
                </a:solidFill>
                <a:effectLst/>
                <a:latin typeface="+mn-lt"/>
                <a:ea typeface="+mn-ea"/>
                <a:cs typeface="+mn-cs"/>
              </a:rPr>
              <a:t> from the Alabama State Department of Education website by clicking on the College &amp; Career Ready Standards (CCRS) link.   </a:t>
            </a:r>
            <a:endParaRPr lang="en-US" sz="1200" kern="1200" dirty="0" smtClean="0">
              <a:solidFill>
                <a:schemeClr val="tx2"/>
              </a:solidFill>
              <a:effectLst/>
              <a:latin typeface="+mn-lt"/>
              <a:ea typeface="+mn-ea"/>
              <a:cs typeface="+mn-cs"/>
            </a:endParaRPr>
          </a:p>
          <a:p>
            <a:pPr marL="0" indent="0" defTabSz="1242148">
              <a:buFont typeface="Arial" panose="020B0604020202020204" pitchFamily="34" charset="0"/>
              <a:buNone/>
            </a:pPr>
            <a:endParaRPr lang="en-US" sz="1200" b="1" dirty="0" smtClean="0"/>
          </a:p>
          <a:p>
            <a:pPr marL="0" indent="0" defTabSz="1242148">
              <a:buFont typeface="Arial" panose="020B0604020202020204" pitchFamily="34" charset="0"/>
              <a:buNone/>
            </a:pPr>
            <a:endParaRPr lang="en-US" sz="1200" b="0" dirty="0" smtClean="0"/>
          </a:p>
          <a:p>
            <a:endParaRPr lang="en-US" sz="1200" b="1" dirty="0" smtClean="0"/>
          </a:p>
          <a:p>
            <a:endParaRPr lang="en-US" sz="1200" b="1"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4045242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1C27B-BD04-486F-8C2A-636DB3DC249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xmlns="" val="1391029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1C27B-BD04-486F-8C2A-636DB3DC249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xmlns="" val="2805800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1C27B-BD04-486F-8C2A-636DB3DC249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xmlns="" val="456767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1C27B-BD04-486F-8C2A-636DB3DC249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xmlns="" val="410292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1C27B-BD04-486F-8C2A-636DB3DC249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xmlns="" val="3043194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1C27B-BD04-486F-8C2A-636DB3DC249F}" type="slidenum">
              <a:rPr lang="en-US" smtClean="0"/>
              <a:pPr/>
              <a:t>56</a:t>
            </a:fld>
            <a:endParaRPr lang="en-US" dirty="0"/>
          </a:p>
        </p:txBody>
      </p:sp>
    </p:spTree>
    <p:extLst>
      <p:ext uri="{BB962C8B-B14F-4D97-AF65-F5344CB8AC3E}">
        <p14:creationId xmlns:p14="http://schemas.microsoft.com/office/powerpoint/2010/main" xmlns="" val="878418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xmlns="" val="2327438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1C27B-BD04-486F-8C2A-636DB3DC249F}" type="slidenum">
              <a:rPr lang="en-US" smtClean="0"/>
              <a:pPr/>
              <a:t>61</a:t>
            </a:fld>
            <a:endParaRPr lang="en-US" dirty="0"/>
          </a:p>
        </p:txBody>
      </p:sp>
    </p:spTree>
    <p:extLst>
      <p:ext uri="{BB962C8B-B14F-4D97-AF65-F5344CB8AC3E}">
        <p14:creationId xmlns:p14="http://schemas.microsoft.com/office/powerpoint/2010/main" xmlns="" val="126462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xmlns="" val="2874770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1C27B-BD04-486F-8C2A-636DB3DC249F}" type="slidenum">
              <a:rPr lang="en-US" smtClean="0"/>
              <a:pPr/>
              <a:t>66</a:t>
            </a:fld>
            <a:endParaRPr lang="en-US" dirty="0"/>
          </a:p>
        </p:txBody>
      </p:sp>
    </p:spTree>
    <p:extLst>
      <p:ext uri="{BB962C8B-B14F-4D97-AF65-F5344CB8AC3E}">
        <p14:creationId xmlns:p14="http://schemas.microsoft.com/office/powerpoint/2010/main" xmlns="" val="340243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0415B-BD93-4D12-8A43-9D52B730098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xmlns="" val="3825599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xmlns="" val="53776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Facilitator’s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xmlns="" val="3455913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1C27B-BD04-486F-8C2A-636DB3DC249F}"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xmlns="" val="3648691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1C27B-BD04-486F-8C2A-636DB3DC249F}"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xmlns="" val="3388236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1C27B-BD04-486F-8C2A-636DB3DC249F}"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xmlns="" val="754332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1C27B-BD04-486F-8C2A-636DB3DC249F}"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xmlns="" val="1821567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1C27B-BD04-486F-8C2A-636DB3DC249F}"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xmlns="" val="2139768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1C27B-BD04-486F-8C2A-636DB3DC249F}"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xmlns="" val="782485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1C27B-BD04-486F-8C2A-636DB3DC249F}" type="slidenum">
              <a:rPr lang="en-US" smtClean="0"/>
              <a:pPr/>
              <a:t>81</a:t>
            </a:fld>
            <a:endParaRPr lang="en-US" dirty="0"/>
          </a:p>
        </p:txBody>
      </p:sp>
    </p:spTree>
    <p:extLst>
      <p:ext uri="{BB962C8B-B14F-4D97-AF65-F5344CB8AC3E}">
        <p14:creationId xmlns:p14="http://schemas.microsoft.com/office/powerpoint/2010/main" xmlns="" val="2509513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xmlns="" val="361945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t>Alabama</a:t>
            </a:r>
            <a:r>
              <a:rPr lang="en-US" sz="1200" b="1" baseline="0" dirty="0" smtClean="0"/>
              <a:t> Curriculum Guides:  </a:t>
            </a:r>
          </a:p>
          <a:p>
            <a:pPr marL="171450" marR="0" lvl="0" indent="-1714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455F51"/>
                </a:solidFill>
                <a:effectLst/>
                <a:uLnTx/>
                <a:uFillTx/>
                <a:latin typeface="+mn-lt"/>
              </a:rPr>
              <a:t>Designed for students who are not performing at grade level  </a:t>
            </a:r>
          </a:p>
          <a:p>
            <a:pPr marL="171450" marR="0" lvl="0" indent="-1714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455F51"/>
                </a:solidFill>
                <a:effectLst/>
                <a:uLnTx/>
                <a:uFillTx/>
                <a:latin typeface="+mn-lt"/>
              </a:rPr>
              <a:t>Can be used to pre-assess skills and develop classroom instruction to close the gap between the grade-level content and the student’s instructional level;  </a:t>
            </a:r>
          </a:p>
          <a:p>
            <a:pPr marL="171450" marR="0" lvl="0" indent="-1714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455F51"/>
                </a:solidFill>
                <a:effectLst/>
                <a:uLnTx/>
                <a:uFillTx/>
                <a:latin typeface="+mn-lt"/>
              </a:rPr>
              <a:t>Include objectives that are prerequisite to the standard – that may be taught to help students access grade-level content standards that were missed in an earlier grade; </a:t>
            </a:r>
          </a:p>
          <a:p>
            <a:pPr marL="171450" marR="0" lvl="0" indent="-1714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455F51"/>
                </a:solidFill>
                <a:effectLst/>
                <a:uLnTx/>
                <a:uFillTx/>
                <a:latin typeface="+mn-lt"/>
              </a:rPr>
              <a:t>Breaks the standard down into smaller instructional units</a:t>
            </a:r>
          </a:p>
          <a:p>
            <a:endParaRPr lang="en-US" sz="1200" b="0" dirty="0" smtClean="0"/>
          </a:p>
          <a:p>
            <a:endParaRPr lang="en-US" sz="1200" b="1" dirty="0" smtClean="0"/>
          </a:p>
          <a:p>
            <a:endParaRPr lang="en-US" sz="1200" b="1"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xmlns="" val="2782197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Facilitator’s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xmlns="" val="151828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Facilitator’s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solidFill>
                  <a:prstClr val="black"/>
                </a:solidFill>
              </a:rPr>
              <a:pPr/>
              <a:t>92</a:t>
            </a:fld>
            <a:endParaRPr lang="en-US" dirty="0">
              <a:solidFill>
                <a:prstClr val="black"/>
              </a:solidFill>
            </a:endParaRPr>
          </a:p>
        </p:txBody>
      </p:sp>
    </p:spTree>
    <p:extLst>
      <p:ext uri="{BB962C8B-B14F-4D97-AF65-F5344CB8AC3E}">
        <p14:creationId xmlns:p14="http://schemas.microsoft.com/office/powerpoint/2010/main" xmlns="" val="12333082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Facilitator’s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solidFill>
                  <a:prstClr val="black"/>
                </a:solidFill>
              </a:rPr>
              <a:pPr/>
              <a:t>98</a:t>
            </a:fld>
            <a:endParaRPr lang="en-US" dirty="0">
              <a:solidFill>
                <a:prstClr val="black"/>
              </a:solidFill>
            </a:endParaRPr>
          </a:p>
        </p:txBody>
      </p:sp>
    </p:spTree>
    <p:extLst>
      <p:ext uri="{BB962C8B-B14F-4D97-AF65-F5344CB8AC3E}">
        <p14:creationId xmlns:p14="http://schemas.microsoft.com/office/powerpoint/2010/main" xmlns="" val="2972018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D3EE0-7B13-4F6B-8F92-023A1EB20BE9}" type="slidenum">
              <a:rPr lang="en-US" smtClean="0"/>
              <a:pPr/>
              <a:t>100</a:t>
            </a:fld>
            <a:endParaRPr lang="en-US"/>
          </a:p>
        </p:txBody>
      </p:sp>
    </p:spTree>
    <p:extLst>
      <p:ext uri="{BB962C8B-B14F-4D97-AF65-F5344CB8AC3E}">
        <p14:creationId xmlns:p14="http://schemas.microsoft.com/office/powerpoint/2010/main" xmlns="" val="2564011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Facilitator’s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4442AB5-FA59-4F52-8322-57F91CF9347B}" type="slidenum">
              <a:rPr lang="en-US" smtClean="0">
                <a:solidFill>
                  <a:prstClr val="black"/>
                </a:solidFill>
              </a:rPr>
              <a:pPr/>
              <a:t>103</a:t>
            </a:fld>
            <a:endParaRPr lang="en-US" dirty="0">
              <a:solidFill>
                <a:prstClr val="black"/>
              </a:solidFill>
            </a:endParaRPr>
          </a:p>
        </p:txBody>
      </p:sp>
    </p:spTree>
    <p:extLst>
      <p:ext uri="{BB962C8B-B14F-4D97-AF65-F5344CB8AC3E}">
        <p14:creationId xmlns:p14="http://schemas.microsoft.com/office/powerpoint/2010/main" xmlns="" val="4058058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0415B-BD93-4D12-8A43-9D52B730098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xmlns="" val="182367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smtClean="0"/>
              <a:t>Alabama Extended Standards:  </a:t>
            </a:r>
            <a:r>
              <a:rPr kumimoji="0" lang="en-US" sz="1200" b="0" i="0" u="none" strike="noStrike" kern="1200" cap="none" spc="0" normalizeH="0" baseline="0" noProof="0" dirty="0" smtClean="0">
                <a:ln>
                  <a:noFill/>
                </a:ln>
                <a:solidFill>
                  <a:srgbClr val="455F51"/>
                </a:solidFill>
                <a:effectLst/>
                <a:uLnTx/>
                <a:uFillTx/>
                <a:latin typeface="+mn-lt"/>
              </a:rPr>
              <a:t>Aligned to the new Alabama College and Career Ready Standards; </a:t>
            </a:r>
          </a:p>
          <a:p>
            <a:pPr marL="171450" marR="0" lvl="0" indent="-1714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455F51"/>
                </a:solidFill>
                <a:effectLst/>
                <a:uLnTx/>
                <a:uFillTx/>
                <a:latin typeface="+mn-lt"/>
              </a:rPr>
              <a:t>Extensions of the state academic content standards for each grade level – </a:t>
            </a:r>
          </a:p>
          <a:p>
            <a:pPr marL="171450" marR="0" lvl="0" indent="-1714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455F51"/>
                </a:solidFill>
                <a:effectLst/>
                <a:uLnTx/>
                <a:uFillTx/>
                <a:latin typeface="+mn-lt"/>
              </a:rPr>
              <a:t>Clearly related to the grade-level content, but reduced in scope and complexity; </a:t>
            </a:r>
          </a:p>
          <a:p>
            <a:pPr marL="171450" marR="0" lvl="0" indent="-1714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455F51"/>
                </a:solidFill>
                <a:effectLst/>
                <a:uLnTx/>
                <a:uFillTx/>
                <a:latin typeface="+mn-lt"/>
              </a:rPr>
              <a:t>All academic areas represented: Reading, Math, Science, Social Studies, and English Language Arts; </a:t>
            </a:r>
          </a:p>
          <a:p>
            <a:pPr marL="171450" marR="0" lvl="0" indent="-1714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455F51"/>
                </a:solidFill>
                <a:effectLst/>
                <a:uLnTx/>
                <a:uFillTx/>
                <a:latin typeface="+mn-lt"/>
              </a:rPr>
              <a:t>Designed to allow students with significant cognitive disabilities to progress toward state standards while beginning at each student’s present level of performance</a:t>
            </a:r>
          </a:p>
          <a:p>
            <a:endParaRPr lang="en-US" sz="1200" b="0" dirty="0" smtClean="0"/>
          </a:p>
          <a:p>
            <a:endParaRPr lang="en-US" sz="1200" b="1" dirty="0" smtClean="0"/>
          </a:p>
          <a:p>
            <a:endParaRPr lang="en-US" sz="1200" b="1"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420203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8CE0415B-BD93-4D12-8A43-9D52B730098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xmlns="" val="3838172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Provide the framework for developing appropriate and meaningful transition goals.  </a:t>
            </a:r>
          </a:p>
          <a:p>
            <a:endParaRPr lang="en-US" sz="1200" b="0" dirty="0" smtClean="0"/>
          </a:p>
          <a:p>
            <a:endParaRPr lang="en-US" sz="1200" b="1" dirty="0" smtClean="0"/>
          </a:p>
          <a:p>
            <a:endParaRPr lang="en-US" sz="1200" b="1"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xmlns="" val="3344710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Address the areas of </a:t>
            </a:r>
            <a:r>
              <a:rPr lang="en-US" sz="1200" b="1" baseline="0" dirty="0" smtClean="0"/>
              <a:t>academics/training; occupations/careers; personal/social; and daily living</a:t>
            </a:r>
            <a:r>
              <a:rPr lang="en-US" sz="1200" b="0" baseline="0" dirty="0" smtClean="0"/>
              <a:t>.  </a:t>
            </a:r>
          </a:p>
          <a:p>
            <a:pPr marL="171450" marR="0" indent="-1714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standards listed by each grade level serve only as guideposts and should be tailored to fit for each individual student.  </a:t>
            </a:r>
          </a:p>
          <a:p>
            <a:pPr marL="171450" marR="0" indent="-1714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MUST be individualized. Thus, these standards must be interpreted and selected in a flexible, personally significant manner. </a:t>
            </a:r>
            <a:endParaRPr lang="en-US" sz="1200" b="0" baseline="0" dirty="0" smtClean="0"/>
          </a:p>
          <a:p>
            <a:pPr marL="171450" marR="0" indent="-1714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Remember:  use the Alabama Transition Standards in developing and writing transition goals.  </a:t>
            </a:r>
          </a:p>
          <a:p>
            <a:pPr marL="0" marR="0" indent="0" algn="l" defTabSz="121898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p:txBody>
      </p:sp>
      <p:sp>
        <p:nvSpPr>
          <p:cNvPr id="4" name="Slide Number Placeholder 3"/>
          <p:cNvSpPr>
            <a:spLocks noGrp="1"/>
          </p:cNvSpPr>
          <p:nvPr>
            <p:ph type="sldNum" sz="quarter" idx="10"/>
          </p:nvPr>
        </p:nvSpPr>
        <p:spPr/>
        <p:txBody>
          <a:bodyPr/>
          <a:lstStyle/>
          <a:p>
            <a:fld id="{8CE0415B-BD93-4D12-8A43-9D52B730098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xmlns="" val="135411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4/8/2016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xmlns="" val="34099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4/8/2016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xmlns="" val="384386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4/8/2016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xmlns="" val="1600164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4/8/2016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xmlns="" val="1757665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4/8/2016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xmlns="" val="2147815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4/8/2016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xmlns="" val="2983588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4/8/2016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xmlns="" val="178897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4/8/2016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xmlns="" val="2970493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4/8/2016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xmlns="" val="127764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4/8/2016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xmlns="" val="1288359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4/8/2016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xmlns="" val="17211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4/8/2016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xmlns="" val="294569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4/8/2016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xmlns="" val="19429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4/8/2016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xmlns="" val="214888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4/8/2016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4" name="Slide Number Placeholder 3"/>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xmlns="" val="133217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4/8/2016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xmlns="" val="252360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4/8/2016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xmlns="" val="292256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fld id="{51CF1133-3259-4C45-BABA-5B62D9C6F78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457200"/>
              <a:t>4/8/2016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4"/>
          </p:nvPr>
        </p:nvSpPr>
        <p:spPr>
          <a:xfrm>
            <a:off x="9144000" y="6319044"/>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457200"/>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grpSp>
        <p:nvGrpSpPr>
          <p:cNvPr id="14" name="Group 13"/>
          <p:cNvGrpSpPr/>
          <p:nvPr userDrawn="1"/>
        </p:nvGrpSpPr>
        <p:grpSpPr>
          <a:xfrm>
            <a:off x="762549" y="5779294"/>
            <a:ext cx="10974102" cy="952500"/>
            <a:chOff x="775249" y="4001294"/>
            <a:chExt cx="10974102" cy="952500"/>
          </a:xfrm>
        </p:grpSpPr>
        <p:grpSp>
          <p:nvGrpSpPr>
            <p:cNvPr id="11" name="Group 10"/>
            <p:cNvGrpSpPr/>
            <p:nvPr userDrawn="1"/>
          </p:nvGrpSpPr>
          <p:grpSpPr>
            <a:xfrm>
              <a:off x="775249" y="4179193"/>
              <a:ext cx="9986677" cy="596702"/>
              <a:chOff x="152400" y="6100763"/>
              <a:chExt cx="7854950" cy="596702"/>
            </a:xfrm>
          </p:grpSpPr>
          <p:sp>
            <p:nvSpPr>
              <p:cNvPr id="7" name="Text Box 13"/>
              <p:cNvSpPr txBox="1">
                <a:spLocks noChangeArrowheads="1"/>
              </p:cNvSpPr>
              <p:nvPr userDrawn="1"/>
            </p:nvSpPr>
            <p:spPr bwMode="auto">
              <a:xfrm>
                <a:off x="285750" y="6389688"/>
                <a:ext cx="77216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pPr algn="r" defTabSz="457200">
                  <a:spcBef>
                    <a:spcPct val="50000"/>
                  </a:spcBef>
                  <a:defRPr/>
                </a:pPr>
                <a:r>
                  <a:rPr lang="en-US" sz="1400" b="1" i="1" dirty="0" smtClean="0">
                    <a:solidFill>
                      <a:prstClr val="black"/>
                    </a:solidFill>
                    <a:latin typeface="Trebuchet MS" panose="020B0603020202020204" pitchFamily="34" charset="0"/>
                  </a:rPr>
                  <a:t>Alabama State Department of Education, Special Education Services</a:t>
                </a:r>
              </a:p>
            </p:txBody>
          </p:sp>
          <p:sp>
            <p:nvSpPr>
              <p:cNvPr id="8" name="Text Box 14"/>
              <p:cNvSpPr txBox="1">
                <a:spLocks noChangeArrowheads="1"/>
              </p:cNvSpPr>
              <p:nvPr userDrawn="1"/>
            </p:nvSpPr>
            <p:spPr bwMode="auto">
              <a:xfrm>
                <a:off x="152400" y="6100763"/>
                <a:ext cx="7843838" cy="310919"/>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pPr algn="r" defTabSz="457200">
                  <a:lnSpc>
                    <a:spcPct val="110000"/>
                  </a:lnSpc>
                  <a:spcBef>
                    <a:spcPct val="30000"/>
                  </a:spcBef>
                  <a:buClr>
                    <a:srgbClr val="FBCA98"/>
                  </a:buClr>
                  <a:buFont typeface="Wingdings" pitchFamily="2" charset="2"/>
                  <a:buNone/>
                  <a:defRPr/>
                </a:pPr>
                <a:endParaRPr lang="en-US" sz="1400" b="1" i="1" dirty="0" smtClean="0">
                  <a:solidFill>
                    <a:srgbClr val="FFFF99"/>
                  </a:solidFill>
                  <a:latin typeface="Arial" charset="0"/>
                </a:endParaRPr>
              </a:p>
            </p:txBody>
          </p:sp>
          <p:sp>
            <p:nvSpPr>
              <p:cNvPr id="9" name="Line 16"/>
              <p:cNvSpPr>
                <a:spLocks noChangeShapeType="1"/>
              </p:cNvSpPr>
              <p:nvPr userDrawn="1"/>
            </p:nvSpPr>
            <p:spPr bwMode="auto">
              <a:xfrm flipH="1">
                <a:off x="285750" y="6416675"/>
                <a:ext cx="7620000"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endParaRPr lang="en-US" dirty="0">
                  <a:solidFill>
                    <a:prstClr val="white"/>
                  </a:solidFill>
                </a:endParaRPr>
              </a:p>
            </p:txBody>
          </p:sp>
        </p:grpSp>
        <p:pic>
          <p:nvPicPr>
            <p:cNvPr id="12" name="Picture 11"/>
            <p:cNvPicPr>
              <a:picLocks noChangeAspect="1"/>
            </p:cNvPicPr>
            <p:nvPr userDrawn="1"/>
          </p:nvPicPr>
          <p:blipFill>
            <a:blip r:embed="rId20" cstate="print">
              <a:extLst>
                <a:ext uri="{28A0092B-C50C-407E-A947-70E740481C1C}">
                  <a14:useLocalDpi xmlns:a14="http://schemas.microsoft.com/office/drawing/2010/main" xmlns="" val="0"/>
                </a:ext>
              </a:extLst>
            </a:blip>
            <a:stretch>
              <a:fillRect/>
            </a:stretch>
          </p:blipFill>
          <p:spPr>
            <a:xfrm>
              <a:off x="10711126" y="4001294"/>
              <a:ext cx="1038225" cy="952500"/>
            </a:xfrm>
            <a:prstGeom prst="rect">
              <a:avLst/>
            </a:prstGeom>
          </p:spPr>
        </p:pic>
      </p:grpSp>
    </p:spTree>
    <p:extLst>
      <p:ext uri="{BB962C8B-B14F-4D97-AF65-F5344CB8AC3E}">
        <p14:creationId xmlns:p14="http://schemas.microsoft.com/office/powerpoint/2010/main" xmlns="" val="18928062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alex.state.al.us/speciale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alsde.edu/home/" TargetMode="External"/><Relationship Id="rId4" Type="http://schemas.openxmlformats.org/officeDocument/2006/relationships/hyperlink" Target="http://alex.state.al.us/ccrs/"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alex.state.al.us/speciale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alsde.edu/home/" TargetMode="External"/><Relationship Id="rId4" Type="http://schemas.openxmlformats.org/officeDocument/2006/relationships/hyperlink" Target="http://alex.state.al.us/cc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alex.state.al.us/special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alsde.edu/home/" TargetMode="External"/><Relationship Id="rId4" Type="http://schemas.openxmlformats.org/officeDocument/2006/relationships/hyperlink" Target="http://alex.state.al.us/ccr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alex.state.al.us/speciale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alsde.edu/home/" TargetMode="External"/><Relationship Id="rId4" Type="http://schemas.openxmlformats.org/officeDocument/2006/relationships/hyperlink" Target="http://alex.state.al.us/ccrs/"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alex.state.al.us/speciale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alsde.edu/home/" TargetMode="External"/><Relationship Id="rId4" Type="http://schemas.openxmlformats.org/officeDocument/2006/relationships/hyperlink" Target="http://alex.state.al.us/ccrs/"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alex.state.al.us/speciale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alsde.edu/home/" TargetMode="External"/><Relationship Id="rId4" Type="http://schemas.openxmlformats.org/officeDocument/2006/relationships/hyperlink" Target="http://alex.state.al.us/ccrs/"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latin typeface="Trebuchet MS" panose="020B0603020202020204" pitchFamily="34" charset="0"/>
              </a:rPr>
              <a:t>SECONDARY STUDENT</a:t>
            </a:r>
            <a:endParaRPr lang="en-US" dirty="0">
              <a:latin typeface="Trebuchet MS" panose="020B0603020202020204" pitchFamily="34" charset="0"/>
            </a:endParaRPr>
          </a:p>
        </p:txBody>
      </p:sp>
      <p:sp>
        <p:nvSpPr>
          <p:cNvPr id="2" name="Title 1"/>
          <p:cNvSpPr>
            <a:spLocks noGrp="1"/>
          </p:cNvSpPr>
          <p:nvPr>
            <p:ph type="ctrTitle"/>
          </p:nvPr>
        </p:nvSpPr>
        <p:spPr/>
        <p:txBody>
          <a:bodyPr>
            <a:noAutofit/>
          </a:bodyPr>
          <a:lstStyle/>
          <a:p>
            <a:r>
              <a:rPr lang="en-US" sz="7200" dirty="0"/>
              <a:t>STANDARDS-BASED IEP	</a:t>
            </a:r>
            <a:br>
              <a:rPr lang="en-US" sz="7200" dirty="0"/>
            </a:br>
            <a:endParaRPr lang="en-US" sz="7200" dirty="0"/>
          </a:p>
        </p:txBody>
      </p:sp>
    </p:spTree>
    <p:extLst>
      <p:ext uri="{BB962C8B-B14F-4D97-AF65-F5344CB8AC3E}">
        <p14:creationId xmlns:p14="http://schemas.microsoft.com/office/powerpoint/2010/main" xmlns="" val="3828186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1" y="214919"/>
            <a:ext cx="10768303" cy="1168400"/>
          </a:xfrm>
        </p:spPr>
        <p:txBody>
          <a:bodyPr>
            <a:noAutofit/>
          </a:bodyPr>
          <a:lstStyle/>
          <a:p>
            <a:pPr algn="ctr"/>
            <a:r>
              <a:rPr lang="en-US" sz="6000" b="1" u="sng" dirty="0">
                <a:solidFill>
                  <a:schemeClr val="tx1"/>
                </a:solidFill>
              </a:rPr>
              <a:t>Standards &amp; Curriculum Guides</a:t>
            </a:r>
          </a:p>
        </p:txBody>
      </p:sp>
      <p:sp>
        <p:nvSpPr>
          <p:cNvPr id="2" name="TextBox 1"/>
          <p:cNvSpPr txBox="1"/>
          <p:nvPr/>
        </p:nvSpPr>
        <p:spPr>
          <a:xfrm>
            <a:off x="225443" y="1351594"/>
            <a:ext cx="11872161" cy="735586"/>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College - &amp; Career – Ready Standards</a:t>
            </a:r>
          </a:p>
        </p:txBody>
      </p:sp>
      <p:sp>
        <p:nvSpPr>
          <p:cNvPr id="6" name="TextBox 5"/>
          <p:cNvSpPr txBox="1"/>
          <p:nvPr/>
        </p:nvSpPr>
        <p:spPr>
          <a:xfrm>
            <a:off x="223193" y="2065282"/>
            <a:ext cx="7342844" cy="735586"/>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Curriculum Guides</a:t>
            </a:r>
          </a:p>
        </p:txBody>
      </p:sp>
      <p:sp>
        <p:nvSpPr>
          <p:cNvPr id="7" name="TextBox 6"/>
          <p:cNvSpPr txBox="1"/>
          <p:nvPr/>
        </p:nvSpPr>
        <p:spPr>
          <a:xfrm>
            <a:off x="229790" y="2751082"/>
            <a:ext cx="7890943" cy="735586"/>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Extended Standards</a:t>
            </a:r>
          </a:p>
        </p:txBody>
      </p:sp>
      <p:sp>
        <p:nvSpPr>
          <p:cNvPr id="8" name="TextBox 7"/>
          <p:cNvSpPr txBox="1"/>
          <p:nvPr/>
        </p:nvSpPr>
        <p:spPr>
          <a:xfrm>
            <a:off x="237860" y="3436882"/>
            <a:ext cx="7947945" cy="735586"/>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Transition Standards</a:t>
            </a:r>
          </a:p>
        </p:txBody>
      </p:sp>
      <p:sp>
        <p:nvSpPr>
          <p:cNvPr id="24" name="TextBox 23"/>
          <p:cNvSpPr txBox="1"/>
          <p:nvPr/>
        </p:nvSpPr>
        <p:spPr>
          <a:xfrm>
            <a:off x="237860" y="4092072"/>
            <a:ext cx="9396611" cy="1378839"/>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Developmental Standards </a:t>
            </a:r>
          </a:p>
          <a:p>
            <a:pPr lvl="1" defTabSz="457200">
              <a:lnSpc>
                <a:spcPct val="95000"/>
              </a:lnSpc>
            </a:pPr>
            <a:r>
              <a:rPr lang="en-US" sz="4400" b="1" dirty="0">
                <a:solidFill>
                  <a:prstClr val="white"/>
                </a:solidFill>
              </a:rPr>
              <a:t>for Preschool Children</a:t>
            </a:r>
          </a:p>
        </p:txBody>
      </p:sp>
      <p:sp>
        <p:nvSpPr>
          <p:cNvPr id="45" name="TextBox 44"/>
          <p:cNvSpPr txBox="1"/>
          <p:nvPr/>
        </p:nvSpPr>
        <p:spPr>
          <a:xfrm>
            <a:off x="3285514" y="5420460"/>
            <a:ext cx="5251671" cy="677108"/>
          </a:xfrm>
          <a:prstGeom prst="rect">
            <a:avLst/>
          </a:prstGeom>
          <a:noFill/>
        </p:spPr>
        <p:txBody>
          <a:bodyPr wrap="square" rtlCol="0">
            <a:spAutoFit/>
          </a:bodyPr>
          <a:lstStyle/>
          <a:p>
            <a:pPr algn="ctr" defTabSz="457200">
              <a:lnSpc>
                <a:spcPct val="95000"/>
              </a:lnSpc>
            </a:pPr>
            <a:r>
              <a:rPr lang="en-US" sz="2000" b="1" dirty="0">
                <a:solidFill>
                  <a:prstClr val="white"/>
                </a:solidFill>
                <a:hlinkClick r:id="rId3"/>
              </a:rPr>
              <a:t>http://alex.state.al.us/specialed/</a:t>
            </a:r>
            <a:endParaRPr lang="en-US" sz="2000" b="1" dirty="0">
              <a:solidFill>
                <a:prstClr val="white"/>
              </a:solidFill>
            </a:endParaRPr>
          </a:p>
          <a:p>
            <a:pPr algn="ctr" defTabSz="457200">
              <a:lnSpc>
                <a:spcPct val="95000"/>
              </a:lnSpc>
            </a:pPr>
            <a:endParaRPr lang="en-US" sz="2000" b="1" dirty="0">
              <a:solidFill>
                <a:prstClr val="white"/>
              </a:solidFill>
            </a:endParaRPr>
          </a:p>
        </p:txBody>
      </p:sp>
      <p:sp>
        <p:nvSpPr>
          <p:cNvPr id="46" name="TextBox 45"/>
          <p:cNvSpPr txBox="1"/>
          <p:nvPr/>
        </p:nvSpPr>
        <p:spPr>
          <a:xfrm>
            <a:off x="480956" y="5420460"/>
            <a:ext cx="3131818" cy="677108"/>
          </a:xfrm>
          <a:prstGeom prst="rect">
            <a:avLst/>
          </a:prstGeom>
          <a:noFill/>
        </p:spPr>
        <p:txBody>
          <a:bodyPr wrap="none" rtlCol="0">
            <a:spAutoFit/>
          </a:bodyPr>
          <a:lstStyle/>
          <a:p>
            <a:pPr algn="ctr" defTabSz="457200">
              <a:lnSpc>
                <a:spcPct val="95000"/>
              </a:lnSpc>
            </a:pPr>
            <a:r>
              <a:rPr lang="en-US" sz="2000" b="1" dirty="0">
                <a:solidFill>
                  <a:prstClr val="white"/>
                </a:solidFill>
                <a:hlinkClick r:id="rId4"/>
              </a:rPr>
              <a:t>http://alex.state.al.us/ccrs/</a:t>
            </a:r>
            <a:endParaRPr lang="en-US" sz="2000" b="1" dirty="0">
              <a:solidFill>
                <a:prstClr val="white"/>
              </a:solidFill>
            </a:endParaRPr>
          </a:p>
          <a:p>
            <a:pPr algn="ctr" defTabSz="457200">
              <a:lnSpc>
                <a:spcPct val="95000"/>
              </a:lnSpc>
            </a:pPr>
            <a:endParaRPr lang="en-US" sz="2000" b="1" dirty="0">
              <a:solidFill>
                <a:prstClr val="white"/>
              </a:solidFill>
            </a:endParaRPr>
          </a:p>
        </p:txBody>
      </p:sp>
      <p:sp>
        <p:nvSpPr>
          <p:cNvPr id="47" name="TextBox 46"/>
          <p:cNvSpPr txBox="1"/>
          <p:nvPr/>
        </p:nvSpPr>
        <p:spPr>
          <a:xfrm>
            <a:off x="8415995" y="5420459"/>
            <a:ext cx="3421449" cy="677108"/>
          </a:xfrm>
          <a:prstGeom prst="rect">
            <a:avLst/>
          </a:prstGeom>
          <a:noFill/>
        </p:spPr>
        <p:txBody>
          <a:bodyPr wrap="none" rtlCol="0">
            <a:spAutoFit/>
          </a:bodyPr>
          <a:lstStyle/>
          <a:p>
            <a:pPr defTabSz="457200">
              <a:lnSpc>
                <a:spcPct val="95000"/>
              </a:lnSpc>
            </a:pPr>
            <a:r>
              <a:rPr lang="en-US" sz="2000" b="1" dirty="0">
                <a:solidFill>
                  <a:prstClr val="white"/>
                </a:solidFill>
                <a:hlinkClick r:id="rId5"/>
              </a:rPr>
              <a:t>http://www.alsde.edu/home/</a:t>
            </a:r>
            <a:endParaRPr lang="en-US" sz="2000" b="1" dirty="0">
              <a:solidFill>
                <a:prstClr val="white"/>
              </a:solidFill>
            </a:endParaRPr>
          </a:p>
          <a:p>
            <a:pPr defTabSz="457200">
              <a:lnSpc>
                <a:spcPct val="95000"/>
              </a:lnSpc>
            </a:pPr>
            <a:endParaRPr lang="en-US" sz="2000" b="1" dirty="0">
              <a:solidFill>
                <a:prstClr val="white"/>
              </a:solidFill>
            </a:endParaRPr>
          </a:p>
        </p:txBody>
      </p:sp>
    </p:spTree>
    <p:extLst>
      <p:ext uri="{BB962C8B-B14F-4D97-AF65-F5344CB8AC3E}">
        <p14:creationId xmlns:p14="http://schemas.microsoft.com/office/powerpoint/2010/main" xmlns="" val="12276560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9950" y="670002"/>
            <a:ext cx="10534994" cy="4091918"/>
          </a:xfrm>
          <a:prstGeom prst="rect">
            <a:avLst/>
          </a:prstGeom>
        </p:spPr>
      </p:pic>
    </p:spTree>
    <p:extLst>
      <p:ext uri="{BB962C8B-B14F-4D97-AF65-F5344CB8AC3E}">
        <p14:creationId xmlns:p14="http://schemas.microsoft.com/office/powerpoint/2010/main" xmlns="" val="11570828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04626" y="403321"/>
            <a:ext cx="10698068" cy="53252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4151765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3502326" y="149943"/>
            <a:ext cx="4819872" cy="6006932"/>
          </a:xfrm>
          <a:prstGeom prst="rect">
            <a:avLst/>
          </a:prstGeom>
          <a:ln>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105147442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54532" y="4464028"/>
            <a:ext cx="11089818" cy="1641490"/>
          </a:xfrm>
        </p:spPr>
        <p:txBody>
          <a:bodyPr>
            <a:normAutofit/>
          </a:bodyPr>
          <a:lstStyle/>
          <a:p>
            <a:r>
              <a:rPr lang="en-US" sz="5400" dirty="0" smtClean="0">
                <a:effectLst/>
              </a:rPr>
              <a:t>Persons Responsible for IEP Implementation</a:t>
            </a:r>
            <a:endParaRPr lang="en-US" sz="5400" dirty="0">
              <a:effectLst/>
            </a:endParaRPr>
          </a:p>
        </p:txBody>
      </p:sp>
      <p:sp>
        <p:nvSpPr>
          <p:cNvPr id="4" name="Subtitle 3"/>
          <p:cNvSpPr>
            <a:spLocks noGrp="1"/>
          </p:cNvSpPr>
          <p:nvPr>
            <p:ph type="subTitle" idx="1"/>
          </p:nvPr>
        </p:nvSpPr>
        <p:spPr/>
        <p:txBody>
          <a:bodyPr/>
          <a:lstStyle/>
          <a:p>
            <a:r>
              <a:rPr lang="en-US" dirty="0" smtClean="0">
                <a:latin typeface="Trebuchet MS" panose="020B0603020202020204" pitchFamily="34" charset="0"/>
              </a:rPr>
              <a:t>STANDARDS-BASED IEP	</a:t>
            </a:r>
            <a:endParaRPr lang="en-US" dirty="0">
              <a:latin typeface="Trebuchet MS" panose="020B0603020202020204" pitchFamily="34" charset="0"/>
            </a:endParaRPr>
          </a:p>
        </p:txBody>
      </p:sp>
    </p:spTree>
    <p:extLst>
      <p:ext uri="{BB962C8B-B14F-4D97-AF65-F5344CB8AC3E}">
        <p14:creationId xmlns:p14="http://schemas.microsoft.com/office/powerpoint/2010/main" xmlns="" val="429386240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133340" y="338393"/>
            <a:ext cx="9625231" cy="5598739"/>
          </a:xfrm>
          <a:prstGeom prst="rect">
            <a:avLst/>
          </a:prstGeom>
        </p:spPr>
      </p:pic>
    </p:spTree>
    <p:extLst>
      <p:ext uri="{BB962C8B-B14F-4D97-AF65-F5344CB8AC3E}">
        <p14:creationId xmlns:p14="http://schemas.microsoft.com/office/powerpoint/2010/main" xmlns="" val="300957545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3409564" y="280219"/>
            <a:ext cx="4590180" cy="584482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16432794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6581" y="1029402"/>
            <a:ext cx="7365697" cy="2308324"/>
          </a:xfrm>
          <a:prstGeom prst="rect">
            <a:avLst/>
          </a:prstGeom>
          <a:solidFill>
            <a:schemeClr val="tx1"/>
          </a:solidFill>
        </p:spPr>
        <p:txBody>
          <a:bodyPr wrap="square" rtlCol="0">
            <a:spAutoFit/>
          </a:bodyPr>
          <a:lstStyle/>
          <a:p>
            <a:r>
              <a:rPr lang="en-US" b="1" dirty="0">
                <a:solidFill>
                  <a:schemeClr val="bg1"/>
                </a:solidFill>
              </a:rPr>
              <a:t>Stephanie Frucci       1		Clare Ward	     </a:t>
            </a:r>
            <a:r>
              <a:rPr lang="en-US" b="1" dirty="0" smtClean="0">
                <a:solidFill>
                  <a:schemeClr val="bg1"/>
                </a:solidFill>
              </a:rPr>
              <a:t> </a:t>
            </a:r>
            <a:r>
              <a:rPr lang="en-US" b="1" dirty="0">
                <a:solidFill>
                  <a:schemeClr val="bg1"/>
                </a:solidFill>
              </a:rPr>
              <a:t>7</a:t>
            </a:r>
          </a:p>
          <a:p>
            <a:r>
              <a:rPr lang="en-US" b="1" dirty="0">
                <a:solidFill>
                  <a:schemeClr val="bg1"/>
                </a:solidFill>
              </a:rPr>
              <a:t>Shelia Bolling           </a:t>
            </a:r>
            <a:r>
              <a:rPr lang="en-US" b="1" dirty="0" smtClean="0">
                <a:solidFill>
                  <a:schemeClr val="bg1"/>
                </a:solidFill>
              </a:rPr>
              <a:t>  2</a:t>
            </a:r>
            <a:r>
              <a:rPr lang="en-US" b="1" dirty="0">
                <a:solidFill>
                  <a:schemeClr val="bg1"/>
                </a:solidFill>
              </a:rPr>
              <a:t>		Susan Goldthwaite    </a:t>
            </a:r>
            <a:r>
              <a:rPr lang="en-US" b="1" dirty="0" smtClean="0">
                <a:solidFill>
                  <a:schemeClr val="bg1"/>
                </a:solidFill>
              </a:rPr>
              <a:t> 8</a:t>
            </a:r>
            <a:endParaRPr lang="en-US" b="1" dirty="0">
              <a:solidFill>
                <a:schemeClr val="bg1"/>
              </a:solidFill>
            </a:endParaRPr>
          </a:p>
          <a:p>
            <a:r>
              <a:rPr lang="en-US" b="1" dirty="0">
                <a:solidFill>
                  <a:schemeClr val="bg1"/>
                </a:solidFill>
              </a:rPr>
              <a:t>Regina Sankey         </a:t>
            </a:r>
            <a:r>
              <a:rPr lang="en-US" b="1" dirty="0" smtClean="0">
                <a:solidFill>
                  <a:schemeClr val="bg1"/>
                </a:solidFill>
              </a:rPr>
              <a:t>  </a:t>
            </a:r>
            <a:r>
              <a:rPr lang="en-US" b="1" dirty="0">
                <a:solidFill>
                  <a:schemeClr val="bg1"/>
                </a:solidFill>
              </a:rPr>
              <a:t>3		Curtis Gage               </a:t>
            </a:r>
            <a:r>
              <a:rPr lang="en-US" b="1" dirty="0" smtClean="0">
                <a:solidFill>
                  <a:schemeClr val="bg1"/>
                </a:solidFill>
              </a:rPr>
              <a:t>     9</a:t>
            </a:r>
            <a:endParaRPr lang="en-US" b="1" dirty="0">
              <a:solidFill>
                <a:schemeClr val="bg1"/>
              </a:solidFill>
            </a:endParaRPr>
          </a:p>
          <a:p>
            <a:r>
              <a:rPr lang="en-US" b="1" dirty="0">
                <a:solidFill>
                  <a:schemeClr val="bg1"/>
                </a:solidFill>
              </a:rPr>
              <a:t>Denise Gilham          </a:t>
            </a:r>
            <a:r>
              <a:rPr lang="en-US" b="1" dirty="0" smtClean="0">
                <a:solidFill>
                  <a:schemeClr val="bg1"/>
                </a:solidFill>
              </a:rPr>
              <a:t>  4</a:t>
            </a:r>
            <a:r>
              <a:rPr lang="en-US" b="1" dirty="0">
                <a:solidFill>
                  <a:schemeClr val="bg1"/>
                </a:solidFill>
              </a:rPr>
              <a:t>		Tina Sanders            </a:t>
            </a:r>
            <a:r>
              <a:rPr lang="en-US" b="1" dirty="0" smtClean="0">
                <a:solidFill>
                  <a:schemeClr val="bg1"/>
                </a:solidFill>
              </a:rPr>
              <a:t>    10</a:t>
            </a:r>
            <a:endParaRPr lang="en-US" b="1" dirty="0">
              <a:solidFill>
                <a:schemeClr val="bg1"/>
              </a:solidFill>
            </a:endParaRPr>
          </a:p>
          <a:p>
            <a:r>
              <a:rPr lang="en-US" b="1" dirty="0">
                <a:solidFill>
                  <a:schemeClr val="bg1"/>
                </a:solidFill>
              </a:rPr>
              <a:t>Cynthia Augustine   </a:t>
            </a:r>
            <a:r>
              <a:rPr lang="en-US" b="1" dirty="0" smtClean="0">
                <a:solidFill>
                  <a:schemeClr val="bg1"/>
                </a:solidFill>
              </a:rPr>
              <a:t> 5</a:t>
            </a:r>
            <a:r>
              <a:rPr lang="en-US" b="1" dirty="0">
                <a:solidFill>
                  <a:schemeClr val="bg1"/>
                </a:solidFill>
              </a:rPr>
              <a:t>		Diann Jones             </a:t>
            </a:r>
            <a:r>
              <a:rPr lang="en-US" b="1" dirty="0" smtClean="0">
                <a:solidFill>
                  <a:schemeClr val="bg1"/>
                </a:solidFill>
              </a:rPr>
              <a:t>    11A</a:t>
            </a:r>
            <a:endParaRPr lang="en-US" b="1" dirty="0">
              <a:solidFill>
                <a:schemeClr val="bg1"/>
              </a:solidFill>
            </a:endParaRPr>
          </a:p>
          <a:p>
            <a:r>
              <a:rPr lang="en-US" b="1" dirty="0">
                <a:solidFill>
                  <a:schemeClr val="bg1"/>
                </a:solidFill>
              </a:rPr>
              <a:t>Brian Dunn               </a:t>
            </a:r>
            <a:r>
              <a:rPr lang="en-US" b="1" dirty="0" smtClean="0">
                <a:solidFill>
                  <a:schemeClr val="bg1"/>
                </a:solidFill>
              </a:rPr>
              <a:t>    6</a:t>
            </a:r>
            <a:r>
              <a:rPr lang="en-US" b="1" dirty="0">
                <a:solidFill>
                  <a:schemeClr val="bg1"/>
                </a:solidFill>
              </a:rPr>
              <a:t>		Joe Eiland                </a:t>
            </a:r>
            <a:r>
              <a:rPr lang="en-US" b="1" dirty="0" smtClean="0">
                <a:solidFill>
                  <a:schemeClr val="bg1"/>
                </a:solidFill>
              </a:rPr>
              <a:t>     11B</a:t>
            </a:r>
            <a:endParaRPr lang="en-US" b="1" dirty="0">
              <a:solidFill>
                <a:schemeClr val="bg1"/>
              </a:solidFill>
            </a:endParaRPr>
          </a:p>
          <a:p>
            <a:r>
              <a:rPr lang="en-US" b="1" dirty="0">
                <a:solidFill>
                  <a:schemeClr val="bg1"/>
                </a:solidFill>
              </a:rPr>
              <a:t>	      Shirley Farrell-(All Regions)	</a:t>
            </a:r>
          </a:p>
          <a:p>
            <a:r>
              <a:rPr lang="en-US" b="1" dirty="0">
                <a:solidFill>
                  <a:schemeClr val="bg1"/>
                </a:solidFill>
              </a:rPr>
              <a:t>						Revised 1/16</a:t>
            </a:r>
          </a:p>
        </p:txBody>
      </p:sp>
      <p:sp>
        <p:nvSpPr>
          <p:cNvPr id="10" name="TextBox 9"/>
          <p:cNvSpPr txBox="1"/>
          <p:nvPr/>
        </p:nvSpPr>
        <p:spPr>
          <a:xfrm>
            <a:off x="577986" y="210244"/>
            <a:ext cx="4145109" cy="677108"/>
          </a:xfrm>
          <a:prstGeom prst="rect">
            <a:avLst/>
          </a:prstGeom>
          <a:noFill/>
        </p:spPr>
        <p:txBody>
          <a:bodyPr wrap="none" rtlCol="0">
            <a:spAutoFit/>
          </a:bodyPr>
          <a:lstStyle/>
          <a:p>
            <a:r>
              <a:rPr lang="en-US" sz="3800" b="1" dirty="0" smtClean="0"/>
              <a:t>Regional Specialist</a:t>
            </a:r>
            <a:endParaRPr lang="en-US" sz="3800" b="1" dirty="0"/>
          </a:p>
        </p:txBody>
      </p:sp>
      <p:pic>
        <p:nvPicPr>
          <p:cNvPr id="4" name="Picture 3"/>
          <p:cNvPicPr>
            <a:picLocks noChangeAspect="1"/>
          </p:cNvPicPr>
          <p:nvPr/>
        </p:nvPicPr>
        <p:blipFill>
          <a:blip r:embed="rId2" cstate="print"/>
          <a:stretch>
            <a:fillRect/>
          </a:stretch>
        </p:blipFill>
        <p:spPr>
          <a:xfrm>
            <a:off x="7310090" y="210244"/>
            <a:ext cx="4546242" cy="5913713"/>
          </a:xfrm>
          <a:prstGeom prst="rect">
            <a:avLst/>
          </a:prstGeom>
          <a:ln>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956171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9400" y="195344"/>
            <a:ext cx="4357814" cy="574825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cstate="print"/>
          <a:stretch>
            <a:fillRect/>
          </a:stretch>
        </p:blipFill>
        <p:spPr>
          <a:xfrm>
            <a:off x="1047854" y="646403"/>
            <a:ext cx="9400905" cy="5011447"/>
          </a:xfrm>
          <a:prstGeom prst="rect">
            <a:avLst/>
          </a:prstGeom>
        </p:spPr>
      </p:pic>
    </p:spTree>
    <p:extLst>
      <p:ext uri="{BB962C8B-B14F-4D97-AF65-F5344CB8AC3E}">
        <p14:creationId xmlns:p14="http://schemas.microsoft.com/office/powerpoint/2010/main" xmlns="" val="155843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3"/>
                                        </p:tgtEl>
                                        <p:attrNameLst>
                                          <p:attrName>style.opacity</p:attrName>
                                        </p:attrNameLst>
                                      </p:cBhvr>
                                      <p:to>
                                        <p:strVal val="0.5"/>
                                      </p:to>
                                    </p:set>
                                    <p:animEffect filter="image" prLst="opacity: 0.5">
                                      <p:cBhvr rctx="IE">
                                        <p:cTn id="14" dur="indefinite"/>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1" y="214919"/>
            <a:ext cx="10768303" cy="1168400"/>
          </a:xfrm>
        </p:spPr>
        <p:txBody>
          <a:bodyPr>
            <a:noAutofit/>
          </a:bodyPr>
          <a:lstStyle/>
          <a:p>
            <a:pPr algn="ctr"/>
            <a:r>
              <a:rPr lang="en-US" sz="6000" b="1" u="sng" dirty="0">
                <a:solidFill>
                  <a:schemeClr val="tx1"/>
                </a:solidFill>
              </a:rPr>
              <a:t>Standards &amp; Curriculum Guides</a:t>
            </a:r>
          </a:p>
        </p:txBody>
      </p:sp>
      <p:sp>
        <p:nvSpPr>
          <p:cNvPr id="2" name="TextBox 1"/>
          <p:cNvSpPr txBox="1"/>
          <p:nvPr/>
        </p:nvSpPr>
        <p:spPr>
          <a:xfrm>
            <a:off x="225443" y="1351594"/>
            <a:ext cx="11872161" cy="735586"/>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College - &amp; Career – Ready Standards</a:t>
            </a:r>
          </a:p>
        </p:txBody>
      </p:sp>
      <p:sp>
        <p:nvSpPr>
          <p:cNvPr id="6" name="TextBox 5"/>
          <p:cNvSpPr txBox="1"/>
          <p:nvPr/>
        </p:nvSpPr>
        <p:spPr>
          <a:xfrm>
            <a:off x="223193" y="2065282"/>
            <a:ext cx="7342844" cy="735586"/>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Curriculum Guides</a:t>
            </a:r>
          </a:p>
        </p:txBody>
      </p:sp>
      <p:sp>
        <p:nvSpPr>
          <p:cNvPr id="7" name="TextBox 6"/>
          <p:cNvSpPr txBox="1"/>
          <p:nvPr/>
        </p:nvSpPr>
        <p:spPr>
          <a:xfrm>
            <a:off x="229790" y="2751082"/>
            <a:ext cx="7890943" cy="735586"/>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Extended Standards</a:t>
            </a:r>
          </a:p>
        </p:txBody>
      </p:sp>
      <p:sp>
        <p:nvSpPr>
          <p:cNvPr id="8" name="TextBox 7"/>
          <p:cNvSpPr txBox="1"/>
          <p:nvPr/>
        </p:nvSpPr>
        <p:spPr>
          <a:xfrm>
            <a:off x="237860" y="3436882"/>
            <a:ext cx="7947945" cy="735586"/>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Transition Standards</a:t>
            </a:r>
          </a:p>
        </p:txBody>
      </p:sp>
      <p:sp>
        <p:nvSpPr>
          <p:cNvPr id="24" name="TextBox 23"/>
          <p:cNvSpPr txBox="1"/>
          <p:nvPr/>
        </p:nvSpPr>
        <p:spPr>
          <a:xfrm>
            <a:off x="237860" y="4092072"/>
            <a:ext cx="9396611" cy="1378839"/>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Developmental Standards </a:t>
            </a:r>
          </a:p>
          <a:p>
            <a:pPr lvl="1" defTabSz="457200">
              <a:lnSpc>
                <a:spcPct val="95000"/>
              </a:lnSpc>
            </a:pPr>
            <a:r>
              <a:rPr lang="en-US" sz="4400" b="1" dirty="0">
                <a:solidFill>
                  <a:prstClr val="white"/>
                </a:solidFill>
              </a:rPr>
              <a:t>for Preschool Children</a:t>
            </a:r>
          </a:p>
        </p:txBody>
      </p:sp>
      <p:sp>
        <p:nvSpPr>
          <p:cNvPr id="45" name="TextBox 44"/>
          <p:cNvSpPr txBox="1"/>
          <p:nvPr/>
        </p:nvSpPr>
        <p:spPr>
          <a:xfrm>
            <a:off x="3285514" y="5420460"/>
            <a:ext cx="5251671" cy="677108"/>
          </a:xfrm>
          <a:prstGeom prst="rect">
            <a:avLst/>
          </a:prstGeom>
          <a:noFill/>
        </p:spPr>
        <p:txBody>
          <a:bodyPr wrap="square" rtlCol="0">
            <a:spAutoFit/>
          </a:bodyPr>
          <a:lstStyle/>
          <a:p>
            <a:pPr algn="ctr" defTabSz="457200">
              <a:lnSpc>
                <a:spcPct val="95000"/>
              </a:lnSpc>
            </a:pPr>
            <a:r>
              <a:rPr lang="en-US" sz="2000" b="1" dirty="0">
                <a:solidFill>
                  <a:prstClr val="white"/>
                </a:solidFill>
                <a:hlinkClick r:id="rId3"/>
              </a:rPr>
              <a:t>http://alex.state.al.us/specialed/</a:t>
            </a:r>
            <a:endParaRPr lang="en-US" sz="2000" b="1" dirty="0">
              <a:solidFill>
                <a:prstClr val="white"/>
              </a:solidFill>
            </a:endParaRPr>
          </a:p>
          <a:p>
            <a:pPr algn="ctr" defTabSz="457200">
              <a:lnSpc>
                <a:spcPct val="95000"/>
              </a:lnSpc>
            </a:pPr>
            <a:endParaRPr lang="en-US" sz="2000" b="1" dirty="0">
              <a:solidFill>
                <a:prstClr val="white"/>
              </a:solidFill>
            </a:endParaRPr>
          </a:p>
        </p:txBody>
      </p:sp>
      <p:sp>
        <p:nvSpPr>
          <p:cNvPr id="46" name="TextBox 45"/>
          <p:cNvSpPr txBox="1"/>
          <p:nvPr/>
        </p:nvSpPr>
        <p:spPr>
          <a:xfrm>
            <a:off x="480956" y="5420460"/>
            <a:ext cx="3131818" cy="677108"/>
          </a:xfrm>
          <a:prstGeom prst="rect">
            <a:avLst/>
          </a:prstGeom>
          <a:noFill/>
        </p:spPr>
        <p:txBody>
          <a:bodyPr wrap="none" rtlCol="0">
            <a:spAutoFit/>
          </a:bodyPr>
          <a:lstStyle/>
          <a:p>
            <a:pPr algn="ctr" defTabSz="457200">
              <a:lnSpc>
                <a:spcPct val="95000"/>
              </a:lnSpc>
            </a:pPr>
            <a:r>
              <a:rPr lang="en-US" sz="2000" b="1" dirty="0">
                <a:solidFill>
                  <a:prstClr val="white"/>
                </a:solidFill>
                <a:hlinkClick r:id="rId4"/>
              </a:rPr>
              <a:t>http://alex.state.al.us/ccrs/</a:t>
            </a:r>
            <a:endParaRPr lang="en-US" sz="2000" b="1" dirty="0">
              <a:solidFill>
                <a:prstClr val="white"/>
              </a:solidFill>
            </a:endParaRPr>
          </a:p>
          <a:p>
            <a:pPr algn="ctr" defTabSz="457200">
              <a:lnSpc>
                <a:spcPct val="95000"/>
              </a:lnSpc>
            </a:pPr>
            <a:endParaRPr lang="en-US" sz="2000" b="1" dirty="0">
              <a:solidFill>
                <a:prstClr val="white"/>
              </a:solidFill>
            </a:endParaRPr>
          </a:p>
        </p:txBody>
      </p:sp>
      <p:sp>
        <p:nvSpPr>
          <p:cNvPr id="47" name="TextBox 46"/>
          <p:cNvSpPr txBox="1"/>
          <p:nvPr/>
        </p:nvSpPr>
        <p:spPr>
          <a:xfrm>
            <a:off x="8415995" y="5420459"/>
            <a:ext cx="3421449" cy="677108"/>
          </a:xfrm>
          <a:prstGeom prst="rect">
            <a:avLst/>
          </a:prstGeom>
          <a:noFill/>
        </p:spPr>
        <p:txBody>
          <a:bodyPr wrap="none" rtlCol="0">
            <a:spAutoFit/>
          </a:bodyPr>
          <a:lstStyle/>
          <a:p>
            <a:pPr defTabSz="457200">
              <a:lnSpc>
                <a:spcPct val="95000"/>
              </a:lnSpc>
            </a:pPr>
            <a:r>
              <a:rPr lang="en-US" sz="2000" b="1" dirty="0">
                <a:solidFill>
                  <a:prstClr val="white"/>
                </a:solidFill>
                <a:hlinkClick r:id="rId5"/>
              </a:rPr>
              <a:t>http://www.alsde.edu/home/</a:t>
            </a:r>
            <a:endParaRPr lang="en-US" sz="2000" b="1" dirty="0">
              <a:solidFill>
                <a:prstClr val="white"/>
              </a:solidFill>
            </a:endParaRPr>
          </a:p>
          <a:p>
            <a:pPr defTabSz="457200">
              <a:lnSpc>
                <a:spcPct val="95000"/>
              </a:lnSpc>
            </a:pPr>
            <a:endParaRPr lang="en-US" sz="2000" b="1" dirty="0">
              <a:solidFill>
                <a:prstClr val="white"/>
              </a:solidFill>
            </a:endParaRPr>
          </a:p>
        </p:txBody>
      </p:sp>
    </p:spTree>
    <p:extLst>
      <p:ext uri="{BB962C8B-B14F-4D97-AF65-F5344CB8AC3E}">
        <p14:creationId xmlns:p14="http://schemas.microsoft.com/office/powerpoint/2010/main" xmlns="" val="21515968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884904" y="372586"/>
            <a:ext cx="9769058" cy="5280106"/>
          </a:xfrm>
          <a:prstGeom prst="rect">
            <a:avLst/>
          </a:prstGeom>
        </p:spPr>
      </p:pic>
    </p:spTree>
    <p:extLst>
      <p:ext uri="{BB962C8B-B14F-4D97-AF65-F5344CB8AC3E}">
        <p14:creationId xmlns:p14="http://schemas.microsoft.com/office/powerpoint/2010/main" xmlns="" val="3606752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4880" y="302338"/>
            <a:ext cx="9558668" cy="5770811"/>
          </a:xfrm>
          <a:prstGeom prst="rect">
            <a:avLst/>
          </a:prstGeom>
          <a:noFill/>
        </p:spPr>
        <p:txBody>
          <a:bodyPr wrap="square" rtlCol="0">
            <a:spAutoFit/>
          </a:bodyPr>
          <a:lstStyle/>
          <a:p>
            <a:pPr algn="ctr">
              <a:lnSpc>
                <a:spcPct val="150000"/>
              </a:lnSpc>
            </a:pPr>
            <a:r>
              <a:rPr lang="en-US" sz="5400" b="1" dirty="0" smtClean="0"/>
              <a:t>PLEASE NOTE:  </a:t>
            </a:r>
          </a:p>
          <a:p>
            <a:pPr algn="ctr">
              <a:lnSpc>
                <a:spcPct val="150000"/>
              </a:lnSpc>
            </a:pPr>
            <a:r>
              <a:rPr lang="en-US" sz="4800" b="1" dirty="0" smtClean="0"/>
              <a:t>THE FOLLOWING </a:t>
            </a:r>
            <a:r>
              <a:rPr lang="en-US" sz="4800" b="1" u="sng" dirty="0" smtClean="0"/>
              <a:t>EXAMPLE</a:t>
            </a:r>
            <a:r>
              <a:rPr lang="en-US" sz="4800" b="1" dirty="0" smtClean="0"/>
              <a:t>    </a:t>
            </a:r>
          </a:p>
          <a:p>
            <a:pPr algn="ctr">
              <a:lnSpc>
                <a:spcPct val="150000"/>
              </a:lnSpc>
            </a:pPr>
            <a:r>
              <a:rPr lang="en-US" sz="4800" b="1" dirty="0" smtClean="0"/>
              <a:t>IS </a:t>
            </a:r>
            <a:r>
              <a:rPr lang="en-US" sz="4800" b="1" u="sng" dirty="0" smtClean="0"/>
              <a:t>ONLY ONE WAY </a:t>
            </a:r>
          </a:p>
          <a:p>
            <a:pPr algn="ctr">
              <a:lnSpc>
                <a:spcPct val="150000"/>
              </a:lnSpc>
            </a:pPr>
            <a:r>
              <a:rPr lang="en-US" sz="4800" b="1" dirty="0" smtClean="0"/>
              <a:t>TO DEVELOP A STANDARDS-BASED IEP </a:t>
            </a:r>
            <a:endParaRPr lang="en-US" sz="4800" b="1" dirty="0"/>
          </a:p>
        </p:txBody>
      </p:sp>
      <p:sp>
        <p:nvSpPr>
          <p:cNvPr id="6" name="Rectangle 5"/>
          <p:cNvSpPr/>
          <p:nvPr/>
        </p:nvSpPr>
        <p:spPr>
          <a:xfrm rot="19829945">
            <a:off x="1343834" y="2467476"/>
            <a:ext cx="9040761" cy="1026568"/>
          </a:xfrm>
          <a:prstGeom prst="rect">
            <a:avLst/>
          </a:prstGeom>
          <a:noFill/>
        </p:spPr>
        <p:txBody>
          <a:bodyPr wrap="square" lIns="91440" tIns="45720" rIns="91440" bIns="45720">
            <a:prstTxWarp prst="textChevron">
              <a:avLst/>
            </a:prstTxWarp>
            <a:spAutoFit/>
          </a:bodyPr>
          <a:lstStyle/>
          <a:p>
            <a:pPr algn="ctr"/>
            <a:r>
              <a:rPr lang="en-US" sz="5400" b="1" cap="none" spc="0" dirty="0" smtClean="0">
                <a:ln w="0">
                  <a:solidFill>
                    <a:srgbClr val="FF0000"/>
                  </a:solidFill>
                </a:ln>
                <a:solidFill>
                  <a:srgbClr val="FF0000"/>
                </a:solidFill>
                <a:effectLst>
                  <a:outerShdw blurRad="38100" dist="19050" dir="2700000" algn="tl" rotWithShape="0">
                    <a:schemeClr val="dk1">
                      <a:alpha val="40000"/>
                    </a:schemeClr>
                  </a:outerShdw>
                </a:effectLst>
              </a:rPr>
              <a:t>DISCLAIMER</a:t>
            </a:r>
            <a:endParaRPr lang="en-US" sz="5400" b="1" cap="none" spc="0" dirty="0">
              <a:ln w="0">
                <a:solidFill>
                  <a:srgbClr val="FF0000"/>
                </a:solidFill>
              </a:ln>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146262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8" presetClass="emph" presetSubtype="0" fill="hold" grpId="2" nodeType="withEffect">
                                  <p:stCondLst>
                                    <p:cond delay="0"/>
                                  </p:stCondLst>
                                  <p:childTnLst>
                                    <p:animRot by="21600000">
                                      <p:cBhvr>
                                        <p:cTn id="11" dur="1250" fill="hold"/>
                                        <p:tgtEl>
                                          <p:spTgt spid="6"/>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53" presetClass="exit" presetSubtype="32" fill="hold" grpId="1" nodeType="clickEffect">
                                  <p:stCondLst>
                                    <p:cond delay="0"/>
                                  </p:stCondLst>
                                  <p:childTnLst>
                                    <p:anim calcmode="lin" valueType="num">
                                      <p:cBhvr>
                                        <p:cTn id="15" dur="500"/>
                                        <p:tgtEl>
                                          <p:spTgt spid="6"/>
                                        </p:tgtEl>
                                        <p:attrNameLst>
                                          <p:attrName>ppt_w</p:attrName>
                                        </p:attrNameLst>
                                      </p:cBhvr>
                                      <p:tavLst>
                                        <p:tav tm="0">
                                          <p:val>
                                            <p:strVal val="ppt_w"/>
                                          </p:val>
                                        </p:tav>
                                        <p:tav tm="100000">
                                          <p:val>
                                            <p:fltVal val="0"/>
                                          </p:val>
                                        </p:tav>
                                      </p:tavLst>
                                    </p:anim>
                                    <p:anim calcmode="lin" valueType="num">
                                      <p:cBhvr>
                                        <p:cTn id="16" dur="500"/>
                                        <p:tgtEl>
                                          <p:spTgt spid="6"/>
                                        </p:tgtEl>
                                        <p:attrNameLst>
                                          <p:attrName>ppt_h</p:attrName>
                                        </p:attrNameLst>
                                      </p:cBhvr>
                                      <p:tavLst>
                                        <p:tav tm="0">
                                          <p:val>
                                            <p:strVal val="ppt_h"/>
                                          </p:val>
                                        </p:tav>
                                        <p:tav tm="100000">
                                          <p:val>
                                            <p:fltVal val="0"/>
                                          </p:val>
                                        </p:tav>
                                      </p:tavLst>
                                    </p:anim>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400" dirty="0" smtClean="0">
                <a:effectLst/>
              </a:rPr>
              <a:t>Notice and Invitation to a Meeting/</a:t>
            </a:r>
            <a:br>
              <a:rPr lang="en-US" sz="5400" dirty="0" smtClean="0">
                <a:effectLst/>
              </a:rPr>
            </a:br>
            <a:r>
              <a:rPr lang="en-US" sz="5400" dirty="0" smtClean="0">
                <a:effectLst/>
              </a:rPr>
              <a:t>Consent for Agency Participation</a:t>
            </a:r>
            <a:endParaRPr lang="en-US" sz="5400" dirty="0">
              <a:effectLst/>
            </a:endParaRPr>
          </a:p>
        </p:txBody>
      </p:sp>
      <p:sp>
        <p:nvSpPr>
          <p:cNvPr id="4" name="Subtitle 3"/>
          <p:cNvSpPr>
            <a:spLocks noGrp="1"/>
          </p:cNvSpPr>
          <p:nvPr>
            <p:ph type="subTitle" idx="1"/>
          </p:nvPr>
        </p:nvSpPr>
        <p:spPr/>
        <p:txBody>
          <a:bodyPr/>
          <a:lstStyle/>
          <a:p>
            <a:r>
              <a:rPr lang="en-US" dirty="0" smtClean="0">
                <a:latin typeface="Trebuchet MS" panose="020B0603020202020204" pitchFamily="34" charset="0"/>
              </a:rPr>
              <a:t>STANDARDS-BASED IEP	</a:t>
            </a:r>
            <a:endParaRPr lang="en-US" dirty="0">
              <a:latin typeface="Trebuchet MS" panose="020B0603020202020204" pitchFamily="34" charset="0"/>
            </a:endParaRPr>
          </a:p>
        </p:txBody>
      </p:sp>
    </p:spTree>
    <p:extLst>
      <p:ext uri="{BB962C8B-B14F-4D97-AF65-F5344CB8AC3E}">
        <p14:creationId xmlns:p14="http://schemas.microsoft.com/office/powerpoint/2010/main" xmlns="" val="436251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03632" y="288746"/>
            <a:ext cx="10685610" cy="5466596"/>
          </a:xfrm>
          <a:prstGeom prst="rect">
            <a:avLst/>
          </a:prstGeom>
        </p:spPr>
      </p:pic>
    </p:spTree>
    <p:extLst>
      <p:ext uri="{BB962C8B-B14F-4D97-AF65-F5344CB8AC3E}">
        <p14:creationId xmlns:p14="http://schemas.microsoft.com/office/powerpoint/2010/main" xmlns="" val="406580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61230" y="1008529"/>
            <a:ext cx="10856157" cy="352313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4209674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89849" y="1142999"/>
            <a:ext cx="11304252" cy="325888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951957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59246" y="1021977"/>
            <a:ext cx="11522828" cy="340540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2659114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1" y="214919"/>
            <a:ext cx="10768303" cy="1168400"/>
          </a:xfrm>
        </p:spPr>
        <p:txBody>
          <a:bodyPr>
            <a:noAutofit/>
          </a:bodyPr>
          <a:lstStyle/>
          <a:p>
            <a:pPr algn="ctr"/>
            <a:r>
              <a:rPr lang="en-US" sz="6000" b="1" u="sng" dirty="0">
                <a:solidFill>
                  <a:schemeClr val="tx1"/>
                </a:solidFill>
              </a:rPr>
              <a:t>Standards &amp; Curriculum Guides</a:t>
            </a:r>
          </a:p>
        </p:txBody>
      </p:sp>
      <p:sp>
        <p:nvSpPr>
          <p:cNvPr id="2" name="TextBox 1"/>
          <p:cNvSpPr txBox="1"/>
          <p:nvPr/>
        </p:nvSpPr>
        <p:spPr>
          <a:xfrm>
            <a:off x="225443" y="1351594"/>
            <a:ext cx="11872161" cy="735586"/>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College - &amp; Career – Ready Standards</a:t>
            </a:r>
          </a:p>
        </p:txBody>
      </p:sp>
      <p:sp>
        <p:nvSpPr>
          <p:cNvPr id="45" name="TextBox 44"/>
          <p:cNvSpPr txBox="1"/>
          <p:nvPr/>
        </p:nvSpPr>
        <p:spPr>
          <a:xfrm>
            <a:off x="3285514" y="5420460"/>
            <a:ext cx="5251671" cy="677108"/>
          </a:xfrm>
          <a:prstGeom prst="rect">
            <a:avLst/>
          </a:prstGeom>
          <a:noFill/>
        </p:spPr>
        <p:txBody>
          <a:bodyPr wrap="square" rtlCol="0">
            <a:spAutoFit/>
          </a:bodyPr>
          <a:lstStyle/>
          <a:p>
            <a:pPr algn="ctr" defTabSz="457200">
              <a:lnSpc>
                <a:spcPct val="95000"/>
              </a:lnSpc>
            </a:pPr>
            <a:r>
              <a:rPr lang="en-US" sz="2000" b="1" dirty="0">
                <a:solidFill>
                  <a:prstClr val="white"/>
                </a:solidFill>
                <a:hlinkClick r:id="rId3"/>
              </a:rPr>
              <a:t>http://alex.state.al.us/specialed/</a:t>
            </a:r>
            <a:endParaRPr lang="en-US" sz="2000" b="1" dirty="0">
              <a:solidFill>
                <a:prstClr val="white"/>
              </a:solidFill>
            </a:endParaRPr>
          </a:p>
          <a:p>
            <a:pPr algn="ctr" defTabSz="457200">
              <a:lnSpc>
                <a:spcPct val="95000"/>
              </a:lnSpc>
            </a:pPr>
            <a:endParaRPr lang="en-US" sz="2000" b="1" dirty="0">
              <a:solidFill>
                <a:prstClr val="white"/>
              </a:solidFill>
            </a:endParaRPr>
          </a:p>
        </p:txBody>
      </p:sp>
      <p:sp>
        <p:nvSpPr>
          <p:cNvPr id="46" name="TextBox 45"/>
          <p:cNvSpPr txBox="1"/>
          <p:nvPr/>
        </p:nvSpPr>
        <p:spPr>
          <a:xfrm>
            <a:off x="480956" y="5420460"/>
            <a:ext cx="3131818" cy="677108"/>
          </a:xfrm>
          <a:prstGeom prst="rect">
            <a:avLst/>
          </a:prstGeom>
          <a:noFill/>
        </p:spPr>
        <p:txBody>
          <a:bodyPr wrap="none" rtlCol="0">
            <a:spAutoFit/>
          </a:bodyPr>
          <a:lstStyle/>
          <a:p>
            <a:pPr algn="ctr" defTabSz="457200">
              <a:lnSpc>
                <a:spcPct val="95000"/>
              </a:lnSpc>
            </a:pPr>
            <a:r>
              <a:rPr lang="en-US" sz="2000" b="1" dirty="0">
                <a:solidFill>
                  <a:prstClr val="white"/>
                </a:solidFill>
                <a:hlinkClick r:id="rId4"/>
              </a:rPr>
              <a:t>http://alex.state.al.us/ccrs/</a:t>
            </a:r>
            <a:endParaRPr lang="en-US" sz="2000" b="1" dirty="0">
              <a:solidFill>
                <a:prstClr val="white"/>
              </a:solidFill>
            </a:endParaRPr>
          </a:p>
          <a:p>
            <a:pPr algn="ctr" defTabSz="457200">
              <a:lnSpc>
                <a:spcPct val="95000"/>
              </a:lnSpc>
            </a:pPr>
            <a:endParaRPr lang="en-US" sz="2000" b="1" dirty="0">
              <a:solidFill>
                <a:prstClr val="white"/>
              </a:solidFill>
            </a:endParaRPr>
          </a:p>
        </p:txBody>
      </p:sp>
      <p:sp>
        <p:nvSpPr>
          <p:cNvPr id="47" name="TextBox 46"/>
          <p:cNvSpPr txBox="1"/>
          <p:nvPr/>
        </p:nvSpPr>
        <p:spPr>
          <a:xfrm>
            <a:off x="8415995" y="5420459"/>
            <a:ext cx="3421449" cy="677108"/>
          </a:xfrm>
          <a:prstGeom prst="rect">
            <a:avLst/>
          </a:prstGeom>
          <a:noFill/>
        </p:spPr>
        <p:txBody>
          <a:bodyPr wrap="none" rtlCol="0">
            <a:spAutoFit/>
          </a:bodyPr>
          <a:lstStyle/>
          <a:p>
            <a:pPr defTabSz="457200">
              <a:lnSpc>
                <a:spcPct val="95000"/>
              </a:lnSpc>
            </a:pPr>
            <a:r>
              <a:rPr lang="en-US" sz="2000" b="1" dirty="0">
                <a:solidFill>
                  <a:prstClr val="white"/>
                </a:solidFill>
                <a:hlinkClick r:id="rId5"/>
              </a:rPr>
              <a:t>http://www.alsde.edu/home/</a:t>
            </a:r>
            <a:endParaRPr lang="en-US" sz="2000" b="1" dirty="0">
              <a:solidFill>
                <a:prstClr val="white"/>
              </a:solidFill>
            </a:endParaRPr>
          </a:p>
          <a:p>
            <a:pPr defTabSz="457200">
              <a:lnSpc>
                <a:spcPct val="95000"/>
              </a:lnSpc>
            </a:pPr>
            <a:endParaRPr lang="en-US" sz="2000" b="1" dirty="0">
              <a:solidFill>
                <a:prstClr val="white"/>
              </a:solidFill>
            </a:endParaRPr>
          </a:p>
        </p:txBody>
      </p:sp>
    </p:spTree>
    <p:extLst>
      <p:ext uri="{BB962C8B-B14F-4D97-AF65-F5344CB8AC3E}">
        <p14:creationId xmlns:p14="http://schemas.microsoft.com/office/powerpoint/2010/main" xmlns="" val="22469614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671048" y="57440"/>
            <a:ext cx="4401666" cy="6119906"/>
          </a:xfrm>
          <a:prstGeom prst="rect">
            <a:avLst/>
          </a:prstGeom>
          <a:effectLst>
            <a:outerShdw blurRad="63500" sx="102000" sy="102000" algn="ctr" rotWithShape="0">
              <a:prstClr val="black">
                <a:alpha val="40000"/>
              </a:prstClr>
            </a:outerShdw>
          </a:effectLst>
        </p:spPr>
      </p:pic>
      <p:sp>
        <p:nvSpPr>
          <p:cNvPr id="3" name="TextBox 2"/>
          <p:cNvSpPr txBox="1"/>
          <p:nvPr/>
        </p:nvSpPr>
        <p:spPr>
          <a:xfrm>
            <a:off x="2333820" y="1917017"/>
            <a:ext cx="7076121" cy="1938992"/>
          </a:xfrm>
          <a:prstGeom prst="rect">
            <a:avLst/>
          </a:prstGeom>
          <a:solidFill>
            <a:schemeClr val="tx1"/>
          </a:solidFill>
        </p:spPr>
        <p:txBody>
          <a:bodyPr wrap="square" rtlCol="0">
            <a:spAutoFit/>
          </a:bodyPr>
          <a:lstStyle/>
          <a:p>
            <a:pPr algn="ctr"/>
            <a:r>
              <a:rPr lang="en-US" sz="6000" b="1" dirty="0" smtClean="0">
                <a:solidFill>
                  <a:schemeClr val="bg1"/>
                </a:solidFill>
                <a:latin typeface="Trebuchet MS" panose="020B0603020202020204" pitchFamily="34" charset="0"/>
              </a:rPr>
              <a:t>Complete Form and Close in SETS</a:t>
            </a:r>
            <a:endParaRPr lang="en-US" sz="60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xmlns="" val="200666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b="2148"/>
          <a:stretch/>
        </p:blipFill>
        <p:spPr>
          <a:xfrm>
            <a:off x="3391383" y="114661"/>
            <a:ext cx="4735118" cy="6072383"/>
          </a:xfrm>
          <a:prstGeom prst="rect">
            <a:avLst/>
          </a:prstGeom>
          <a:ln>
            <a:solidFill>
              <a:schemeClr val="accent1"/>
            </a:solidFill>
          </a:ln>
        </p:spPr>
      </p:pic>
      <p:sp>
        <p:nvSpPr>
          <p:cNvPr id="5" name="TextBox 4"/>
          <p:cNvSpPr txBox="1"/>
          <p:nvPr/>
        </p:nvSpPr>
        <p:spPr>
          <a:xfrm>
            <a:off x="1813854" y="2078896"/>
            <a:ext cx="7890175" cy="1938992"/>
          </a:xfrm>
          <a:prstGeom prst="rect">
            <a:avLst/>
          </a:prstGeom>
          <a:solidFill>
            <a:schemeClr val="tx1"/>
          </a:solidFill>
        </p:spPr>
        <p:txBody>
          <a:bodyPr wrap="square" rtlCol="0">
            <a:spAutoFit/>
          </a:bodyPr>
          <a:lstStyle/>
          <a:p>
            <a:pPr algn="ctr"/>
            <a:r>
              <a:rPr lang="en-US" sz="6000" b="1" dirty="0" smtClean="0">
                <a:solidFill>
                  <a:schemeClr val="bg1"/>
                </a:solidFill>
                <a:latin typeface="Trebuchet MS" panose="020B0603020202020204" pitchFamily="34" charset="0"/>
              </a:rPr>
              <a:t>New Date/Time = New Meeting Notice</a:t>
            </a:r>
            <a:endParaRPr lang="en-US" sz="60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xmlns="" val="18926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65783" y="271352"/>
            <a:ext cx="10802858" cy="543953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3526640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43160" y="632011"/>
            <a:ext cx="11345961" cy="363070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1895747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12503" y="887504"/>
            <a:ext cx="11282294" cy="340210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1276559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696235" y="128273"/>
            <a:ext cx="4299203" cy="59463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1239553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400" dirty="0" smtClean="0">
                <a:effectLst/>
              </a:rPr>
              <a:t>Profile Page</a:t>
            </a:r>
            <a:endParaRPr lang="en-US" sz="5400" dirty="0">
              <a:effectLst/>
            </a:endParaRPr>
          </a:p>
        </p:txBody>
      </p:sp>
      <p:sp>
        <p:nvSpPr>
          <p:cNvPr id="4" name="Subtitle 3"/>
          <p:cNvSpPr>
            <a:spLocks noGrp="1"/>
          </p:cNvSpPr>
          <p:nvPr>
            <p:ph type="subTitle" idx="1"/>
          </p:nvPr>
        </p:nvSpPr>
        <p:spPr/>
        <p:txBody>
          <a:bodyPr/>
          <a:lstStyle/>
          <a:p>
            <a:r>
              <a:rPr lang="en-US" dirty="0" smtClean="0">
                <a:latin typeface="Trebuchet MS" panose="020B0603020202020204" pitchFamily="34" charset="0"/>
              </a:rPr>
              <a:t>STANDARDS-BASED IEP	</a:t>
            </a:r>
            <a:endParaRPr lang="en-US" dirty="0">
              <a:latin typeface="Trebuchet MS" panose="020B0603020202020204" pitchFamily="34" charset="0"/>
            </a:endParaRPr>
          </a:p>
        </p:txBody>
      </p:sp>
    </p:spTree>
    <p:extLst>
      <p:ext uri="{BB962C8B-B14F-4D97-AF65-F5344CB8AC3E}">
        <p14:creationId xmlns:p14="http://schemas.microsoft.com/office/powerpoint/2010/main" xmlns="" val="2233382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91725" y="1038925"/>
            <a:ext cx="11250595" cy="2010056"/>
          </a:xfrm>
          <a:prstGeom prst="rect">
            <a:avLst/>
          </a:prstGeom>
        </p:spPr>
      </p:pic>
    </p:spTree>
    <p:extLst>
      <p:ext uri="{BB962C8B-B14F-4D97-AF65-F5344CB8AC3E}">
        <p14:creationId xmlns:p14="http://schemas.microsoft.com/office/powerpoint/2010/main" xmlns="" val="2340508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434298" y="933228"/>
            <a:ext cx="11372413" cy="33294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1583046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35403" y="860484"/>
            <a:ext cx="11417306" cy="1936504"/>
          </a:xfrm>
          <a:prstGeom prst="rect">
            <a:avLst/>
          </a:prstGeom>
        </p:spPr>
      </p:pic>
    </p:spTree>
    <p:extLst>
      <p:ext uri="{BB962C8B-B14F-4D97-AF65-F5344CB8AC3E}">
        <p14:creationId xmlns:p14="http://schemas.microsoft.com/office/powerpoint/2010/main" xmlns="" val="641824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89724" y="248364"/>
            <a:ext cx="5084036" cy="6335317"/>
          </a:xfrm>
          <a:prstGeom prst="rect">
            <a:avLst/>
          </a:prstGeom>
          <a:ln>
            <a:solidFill>
              <a:schemeClr val="tx1"/>
            </a:solidFill>
          </a:ln>
          <a:effectLst>
            <a:outerShdw blurRad="63500" sx="102000" sy="102000" algn="ctr" rotWithShape="0">
              <a:prstClr val="black">
                <a:alpha val="40000"/>
              </a:prstClr>
            </a:outerShdw>
          </a:effectLst>
        </p:spPr>
      </p:pic>
      <p:sp>
        <p:nvSpPr>
          <p:cNvPr id="7" name="Rectangle 6"/>
          <p:cNvSpPr/>
          <p:nvPr/>
        </p:nvSpPr>
        <p:spPr>
          <a:xfrm>
            <a:off x="1655040" y="1597902"/>
            <a:ext cx="8802371" cy="707886"/>
          </a:xfrm>
          <a:prstGeom prst="rect">
            <a:avLst/>
          </a:prstGeom>
          <a:solidFill>
            <a:srgbClr val="0066CC"/>
          </a:solidFill>
          <a:ln>
            <a:noFill/>
          </a:ln>
          <a:effectLst>
            <a:outerShdw blurRad="63500" sx="102000" sy="102000" algn="ctr" rotWithShape="0">
              <a:prstClr val="black">
                <a:alpha val="40000"/>
              </a:prstClr>
            </a:outerShdw>
          </a:effectLst>
        </p:spPr>
        <p:txBody>
          <a:bodyPr wrap="square">
            <a:spAutoFit/>
          </a:bodyPr>
          <a:lstStyle/>
          <a:p>
            <a:pPr algn="ctr" defTabSz="457200"/>
            <a:r>
              <a:rPr lang="en-US" sz="4000" b="1" dirty="0" smtClean="0">
                <a:solidFill>
                  <a:prstClr val="white"/>
                </a:solidFill>
              </a:rPr>
              <a:t>Algebra I - Quantities</a:t>
            </a:r>
            <a:endParaRPr lang="en-US" sz="4000" b="1" dirty="0">
              <a:solidFill>
                <a:prstClr val="white"/>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68911" y="2291500"/>
            <a:ext cx="9788991" cy="1014471"/>
          </a:xfrm>
          <a:prstGeom prst="rect">
            <a:avLst/>
          </a:prstGeom>
          <a:ln>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214198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4"/>
                                        </p:tgtEl>
                                        <p:attrNameLst>
                                          <p:attrName>style.opacity</p:attrName>
                                        </p:attrNameLst>
                                      </p:cBhvr>
                                      <p:to>
                                        <p:strVal val="0.5"/>
                                      </p:to>
                                    </p:set>
                                    <p:animEffect filter="image" prLst="opacity: 0.5">
                                      <p:cBhvr rctx="IE">
                                        <p:cTn id="14" dur="indefinite"/>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22441" y="1289042"/>
            <a:ext cx="11426297" cy="294678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1269908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416624" y="932321"/>
            <a:ext cx="11346632" cy="3183760"/>
          </a:xfrm>
          <a:prstGeom prst="rect">
            <a:avLst/>
          </a:prstGeom>
        </p:spPr>
      </p:pic>
    </p:spTree>
    <p:extLst>
      <p:ext uri="{BB962C8B-B14F-4D97-AF65-F5344CB8AC3E}">
        <p14:creationId xmlns:p14="http://schemas.microsoft.com/office/powerpoint/2010/main" xmlns="" val="3550655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77708" y="3773247"/>
            <a:ext cx="11610527" cy="852543"/>
          </a:xfrm>
          <a:prstGeom prst="rect">
            <a:avLst/>
          </a:prstGeom>
          <a:effectLst/>
        </p:spPr>
      </p:pic>
      <p:pic>
        <p:nvPicPr>
          <p:cNvPr id="2" name="Picture 1"/>
          <p:cNvPicPr>
            <a:picLocks noChangeAspect="1"/>
          </p:cNvPicPr>
          <p:nvPr/>
        </p:nvPicPr>
        <p:blipFill rotWithShape="1">
          <a:blip r:embed="rId3" cstate="print"/>
          <a:srcRect t="-1" b="2271"/>
          <a:stretch/>
        </p:blipFill>
        <p:spPr>
          <a:xfrm>
            <a:off x="277708" y="399818"/>
            <a:ext cx="11610527" cy="3472935"/>
          </a:xfrm>
          <a:prstGeom prst="rect">
            <a:avLst/>
          </a:prstGeom>
          <a:effectLst/>
        </p:spPr>
      </p:pic>
    </p:spTree>
    <p:extLst>
      <p:ext uri="{BB962C8B-B14F-4D97-AF65-F5344CB8AC3E}">
        <p14:creationId xmlns:p14="http://schemas.microsoft.com/office/powerpoint/2010/main" xmlns="" val="2471221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73943" y="1039931"/>
            <a:ext cx="11562475" cy="390858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394279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05964" y="117271"/>
            <a:ext cx="4680436" cy="6115770"/>
          </a:xfrm>
          <a:prstGeom prst="rect">
            <a:avLst/>
          </a:prstGeom>
        </p:spPr>
      </p:pic>
      <p:pic>
        <p:nvPicPr>
          <p:cNvPr id="3" name="Picture 2"/>
          <p:cNvPicPr>
            <a:picLocks noChangeAspect="1"/>
          </p:cNvPicPr>
          <p:nvPr/>
        </p:nvPicPr>
        <p:blipFill rotWithShape="1">
          <a:blip r:embed="rId3" cstate="print"/>
          <a:srcRect b="3223"/>
          <a:stretch/>
        </p:blipFill>
        <p:spPr>
          <a:xfrm>
            <a:off x="5804570" y="117271"/>
            <a:ext cx="4816378" cy="6115770"/>
          </a:xfrm>
          <a:prstGeom prst="rect">
            <a:avLst/>
          </a:prstGeom>
        </p:spPr>
      </p:pic>
    </p:spTree>
    <p:extLst>
      <p:ext uri="{BB962C8B-B14F-4D97-AF65-F5344CB8AC3E}">
        <p14:creationId xmlns:p14="http://schemas.microsoft.com/office/powerpoint/2010/main" xmlns="" val="45039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2749"/>
          <a:stretch/>
        </p:blipFill>
        <p:spPr>
          <a:xfrm>
            <a:off x="739587" y="592745"/>
            <a:ext cx="10969105" cy="467742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727784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64519" y="443111"/>
            <a:ext cx="11355385" cy="51918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702663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16125" y="613191"/>
            <a:ext cx="10879068" cy="474411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2982310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526490" y="132735"/>
            <a:ext cx="4810967" cy="6120581"/>
          </a:xfrm>
          <a:prstGeom prst="rect">
            <a:avLst/>
          </a:prstGeom>
        </p:spPr>
      </p:pic>
    </p:spTree>
    <p:extLst>
      <p:ext uri="{BB962C8B-B14F-4D97-AF65-F5344CB8AC3E}">
        <p14:creationId xmlns:p14="http://schemas.microsoft.com/office/powerpoint/2010/main" xmlns="" val="2125676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400" dirty="0" smtClean="0">
                <a:effectLst/>
              </a:rPr>
              <a:t>Transition</a:t>
            </a:r>
            <a:endParaRPr lang="en-US" sz="5400" dirty="0">
              <a:effectLst/>
            </a:endParaRPr>
          </a:p>
        </p:txBody>
      </p:sp>
      <p:sp>
        <p:nvSpPr>
          <p:cNvPr id="4" name="Subtitle 3"/>
          <p:cNvSpPr>
            <a:spLocks noGrp="1"/>
          </p:cNvSpPr>
          <p:nvPr>
            <p:ph type="subTitle" idx="1"/>
          </p:nvPr>
        </p:nvSpPr>
        <p:spPr/>
        <p:txBody>
          <a:bodyPr/>
          <a:lstStyle/>
          <a:p>
            <a:r>
              <a:rPr lang="en-US" dirty="0" smtClean="0">
                <a:latin typeface="Trebuchet MS" panose="020B0603020202020204" pitchFamily="34" charset="0"/>
              </a:rPr>
              <a:t>STANDARDS-BASED IEP	</a:t>
            </a:r>
            <a:endParaRPr lang="en-US" dirty="0">
              <a:latin typeface="Trebuchet MS" panose="020B0603020202020204" pitchFamily="34" charset="0"/>
            </a:endParaRPr>
          </a:p>
        </p:txBody>
      </p:sp>
    </p:spTree>
    <p:extLst>
      <p:ext uri="{BB962C8B-B14F-4D97-AF65-F5344CB8AC3E}">
        <p14:creationId xmlns:p14="http://schemas.microsoft.com/office/powerpoint/2010/main" xmlns="" val="2661846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1" y="214919"/>
            <a:ext cx="10768303" cy="1168400"/>
          </a:xfrm>
        </p:spPr>
        <p:txBody>
          <a:bodyPr>
            <a:noAutofit/>
          </a:bodyPr>
          <a:lstStyle/>
          <a:p>
            <a:pPr algn="ctr"/>
            <a:r>
              <a:rPr lang="en-US" sz="6000" b="1" u="sng" dirty="0">
                <a:solidFill>
                  <a:schemeClr val="tx1"/>
                </a:solidFill>
              </a:rPr>
              <a:t>Standards &amp; Curriculum Guides</a:t>
            </a:r>
          </a:p>
        </p:txBody>
      </p:sp>
      <p:sp>
        <p:nvSpPr>
          <p:cNvPr id="2" name="TextBox 1"/>
          <p:cNvSpPr txBox="1"/>
          <p:nvPr/>
        </p:nvSpPr>
        <p:spPr>
          <a:xfrm>
            <a:off x="225443" y="1351594"/>
            <a:ext cx="11872161" cy="735586"/>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College - &amp; Career – Ready Standards</a:t>
            </a:r>
          </a:p>
        </p:txBody>
      </p:sp>
      <p:sp>
        <p:nvSpPr>
          <p:cNvPr id="6" name="TextBox 5"/>
          <p:cNvSpPr txBox="1"/>
          <p:nvPr/>
        </p:nvSpPr>
        <p:spPr>
          <a:xfrm>
            <a:off x="223193" y="2065282"/>
            <a:ext cx="7342844" cy="735586"/>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Curriculum Guides</a:t>
            </a:r>
          </a:p>
        </p:txBody>
      </p:sp>
      <p:sp>
        <p:nvSpPr>
          <p:cNvPr id="45" name="TextBox 44"/>
          <p:cNvSpPr txBox="1"/>
          <p:nvPr/>
        </p:nvSpPr>
        <p:spPr>
          <a:xfrm>
            <a:off x="3285514" y="5420460"/>
            <a:ext cx="5251671" cy="677108"/>
          </a:xfrm>
          <a:prstGeom prst="rect">
            <a:avLst/>
          </a:prstGeom>
          <a:noFill/>
        </p:spPr>
        <p:txBody>
          <a:bodyPr wrap="square" rtlCol="0">
            <a:spAutoFit/>
          </a:bodyPr>
          <a:lstStyle/>
          <a:p>
            <a:pPr algn="ctr" defTabSz="457200">
              <a:lnSpc>
                <a:spcPct val="95000"/>
              </a:lnSpc>
            </a:pPr>
            <a:r>
              <a:rPr lang="en-US" sz="2000" b="1" dirty="0">
                <a:solidFill>
                  <a:prstClr val="white"/>
                </a:solidFill>
                <a:hlinkClick r:id="rId3"/>
              </a:rPr>
              <a:t>http://alex.state.al.us/specialed/</a:t>
            </a:r>
            <a:endParaRPr lang="en-US" sz="2000" b="1" dirty="0">
              <a:solidFill>
                <a:prstClr val="white"/>
              </a:solidFill>
            </a:endParaRPr>
          </a:p>
          <a:p>
            <a:pPr algn="ctr" defTabSz="457200">
              <a:lnSpc>
                <a:spcPct val="95000"/>
              </a:lnSpc>
            </a:pPr>
            <a:endParaRPr lang="en-US" sz="2000" b="1" dirty="0">
              <a:solidFill>
                <a:prstClr val="white"/>
              </a:solidFill>
            </a:endParaRPr>
          </a:p>
        </p:txBody>
      </p:sp>
      <p:sp>
        <p:nvSpPr>
          <p:cNvPr id="46" name="TextBox 45"/>
          <p:cNvSpPr txBox="1"/>
          <p:nvPr/>
        </p:nvSpPr>
        <p:spPr>
          <a:xfrm>
            <a:off x="480956" y="5420460"/>
            <a:ext cx="3131818" cy="677108"/>
          </a:xfrm>
          <a:prstGeom prst="rect">
            <a:avLst/>
          </a:prstGeom>
          <a:noFill/>
        </p:spPr>
        <p:txBody>
          <a:bodyPr wrap="none" rtlCol="0">
            <a:spAutoFit/>
          </a:bodyPr>
          <a:lstStyle/>
          <a:p>
            <a:pPr algn="ctr" defTabSz="457200">
              <a:lnSpc>
                <a:spcPct val="95000"/>
              </a:lnSpc>
            </a:pPr>
            <a:r>
              <a:rPr lang="en-US" sz="2000" b="1" dirty="0">
                <a:solidFill>
                  <a:prstClr val="white"/>
                </a:solidFill>
                <a:hlinkClick r:id="rId4"/>
              </a:rPr>
              <a:t>http://alex.state.al.us/ccrs/</a:t>
            </a:r>
            <a:endParaRPr lang="en-US" sz="2000" b="1" dirty="0">
              <a:solidFill>
                <a:prstClr val="white"/>
              </a:solidFill>
            </a:endParaRPr>
          </a:p>
          <a:p>
            <a:pPr algn="ctr" defTabSz="457200">
              <a:lnSpc>
                <a:spcPct val="95000"/>
              </a:lnSpc>
            </a:pPr>
            <a:endParaRPr lang="en-US" sz="2000" b="1" dirty="0">
              <a:solidFill>
                <a:prstClr val="white"/>
              </a:solidFill>
            </a:endParaRPr>
          </a:p>
        </p:txBody>
      </p:sp>
      <p:sp>
        <p:nvSpPr>
          <p:cNvPr id="47" name="TextBox 46"/>
          <p:cNvSpPr txBox="1"/>
          <p:nvPr/>
        </p:nvSpPr>
        <p:spPr>
          <a:xfrm>
            <a:off x="8415995" y="5420459"/>
            <a:ext cx="3421449" cy="677108"/>
          </a:xfrm>
          <a:prstGeom prst="rect">
            <a:avLst/>
          </a:prstGeom>
          <a:noFill/>
        </p:spPr>
        <p:txBody>
          <a:bodyPr wrap="none" rtlCol="0">
            <a:spAutoFit/>
          </a:bodyPr>
          <a:lstStyle/>
          <a:p>
            <a:pPr defTabSz="457200">
              <a:lnSpc>
                <a:spcPct val="95000"/>
              </a:lnSpc>
            </a:pPr>
            <a:r>
              <a:rPr lang="en-US" sz="2000" b="1" dirty="0">
                <a:solidFill>
                  <a:prstClr val="white"/>
                </a:solidFill>
                <a:hlinkClick r:id="rId5"/>
              </a:rPr>
              <a:t>http://www.alsde.edu/home/</a:t>
            </a:r>
            <a:endParaRPr lang="en-US" sz="2000" b="1" dirty="0">
              <a:solidFill>
                <a:prstClr val="white"/>
              </a:solidFill>
            </a:endParaRPr>
          </a:p>
          <a:p>
            <a:pPr defTabSz="457200">
              <a:lnSpc>
                <a:spcPct val="95000"/>
              </a:lnSpc>
            </a:pPr>
            <a:endParaRPr lang="en-US" sz="2000" b="1" dirty="0">
              <a:solidFill>
                <a:prstClr val="white"/>
              </a:solidFill>
            </a:endParaRPr>
          </a:p>
        </p:txBody>
      </p:sp>
    </p:spTree>
    <p:extLst>
      <p:ext uri="{BB962C8B-B14F-4D97-AF65-F5344CB8AC3E}">
        <p14:creationId xmlns:p14="http://schemas.microsoft.com/office/powerpoint/2010/main" xmlns="" val="12221463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b="5534"/>
          <a:stretch/>
        </p:blipFill>
        <p:spPr>
          <a:xfrm>
            <a:off x="300071" y="772611"/>
            <a:ext cx="11564964" cy="42565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1377624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69311" y="1566438"/>
            <a:ext cx="11575246" cy="213150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3636488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384448" y="1357981"/>
            <a:ext cx="11619294" cy="24628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593597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319473" y="1687866"/>
            <a:ext cx="11488438" cy="2130236"/>
          </a:xfrm>
          <a:prstGeom prst="rect">
            <a:avLst/>
          </a:prstGeom>
        </p:spPr>
      </p:pic>
    </p:spTree>
    <p:extLst>
      <p:ext uri="{BB962C8B-B14F-4D97-AF65-F5344CB8AC3E}">
        <p14:creationId xmlns:p14="http://schemas.microsoft.com/office/powerpoint/2010/main" xmlns="" val="34514222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43221" y="948878"/>
            <a:ext cx="11614778" cy="3932403"/>
          </a:xfrm>
          <a:prstGeom prst="rect">
            <a:avLst/>
          </a:prstGeom>
        </p:spPr>
      </p:pic>
    </p:spTree>
    <p:extLst>
      <p:ext uri="{BB962C8B-B14F-4D97-AF65-F5344CB8AC3E}">
        <p14:creationId xmlns:p14="http://schemas.microsoft.com/office/powerpoint/2010/main" xmlns="" val="4001858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400" dirty="0" smtClean="0">
                <a:effectLst/>
              </a:rPr>
              <a:t>Annual Transition Goal Page(s)</a:t>
            </a:r>
            <a:endParaRPr lang="en-US" sz="5400" dirty="0">
              <a:effectLst/>
            </a:endParaRPr>
          </a:p>
        </p:txBody>
      </p:sp>
      <p:sp>
        <p:nvSpPr>
          <p:cNvPr id="4" name="Subtitle 3"/>
          <p:cNvSpPr>
            <a:spLocks noGrp="1"/>
          </p:cNvSpPr>
          <p:nvPr>
            <p:ph type="subTitle" idx="1"/>
          </p:nvPr>
        </p:nvSpPr>
        <p:spPr/>
        <p:txBody>
          <a:bodyPr/>
          <a:lstStyle/>
          <a:p>
            <a:r>
              <a:rPr lang="en-US" dirty="0" smtClean="0">
                <a:latin typeface="Trebuchet MS" panose="020B0603020202020204" pitchFamily="34" charset="0"/>
              </a:rPr>
              <a:t>STANDARDS-BASED IEP	</a:t>
            </a:r>
            <a:endParaRPr lang="en-US" dirty="0">
              <a:latin typeface="Trebuchet MS" panose="020B0603020202020204" pitchFamily="34" charset="0"/>
            </a:endParaRPr>
          </a:p>
        </p:txBody>
      </p:sp>
    </p:spTree>
    <p:extLst>
      <p:ext uri="{BB962C8B-B14F-4D97-AF65-F5344CB8AC3E}">
        <p14:creationId xmlns:p14="http://schemas.microsoft.com/office/powerpoint/2010/main" xmlns="" val="3421804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22594" y="586361"/>
            <a:ext cx="11428968" cy="385116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15211250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10391" y="228601"/>
            <a:ext cx="10691009" cy="5414962"/>
          </a:xfrm>
          <a:prstGeom prst="rect">
            <a:avLst/>
          </a:prstGeom>
          <a:ln>
            <a:solidFill>
              <a:schemeClr val="bg1"/>
            </a:solidFill>
          </a:ln>
          <a:effectLst>
            <a:outerShdw blurRad="63500" sx="102000" sy="102000" algn="ctr" rotWithShape="0">
              <a:prstClr val="black">
                <a:alpha val="40000"/>
              </a:prstClr>
            </a:outerShdw>
          </a:effectLst>
        </p:spPr>
      </p:pic>
      <p:sp>
        <p:nvSpPr>
          <p:cNvPr id="4" name="TextBox 3"/>
          <p:cNvSpPr txBox="1"/>
          <p:nvPr/>
        </p:nvSpPr>
        <p:spPr>
          <a:xfrm>
            <a:off x="773518" y="1157295"/>
            <a:ext cx="10164753" cy="3046988"/>
          </a:xfrm>
          <a:prstGeom prst="rect">
            <a:avLst/>
          </a:prstGeom>
          <a:solidFill>
            <a:schemeClr val="tx1"/>
          </a:solidFill>
        </p:spPr>
        <p:txBody>
          <a:bodyPr wrap="square" rtlCol="0">
            <a:spAutoFit/>
          </a:bodyPr>
          <a:lstStyle/>
          <a:p>
            <a:r>
              <a:rPr lang="en-US" sz="2400" dirty="0" smtClean="0">
                <a:solidFill>
                  <a:schemeClr val="bg1"/>
                </a:solidFill>
                <a:latin typeface="Bookman Old Style" panose="02050604050505020204" pitchFamily="18" charset="0"/>
                <a:cs typeface="Times New Roman" panose="02020603050405020304" pitchFamily="18" charset="0"/>
              </a:rPr>
              <a:t>Michael is working towards the Alabama High School Diploma on the General Education Pathway.  He is currently reading on a level that is consistent with a student in the sixth grade.  According to the </a:t>
            </a:r>
            <a:r>
              <a:rPr lang="en-US" sz="2400" dirty="0" err="1" smtClean="0">
                <a:solidFill>
                  <a:schemeClr val="bg1"/>
                </a:solidFill>
                <a:latin typeface="Bookman Old Style" panose="02050604050505020204" pitchFamily="18" charset="0"/>
                <a:cs typeface="Times New Roman" panose="02020603050405020304" pitchFamily="18" charset="0"/>
              </a:rPr>
              <a:t>Kuder</a:t>
            </a:r>
            <a:r>
              <a:rPr lang="en-US" sz="2400" dirty="0" smtClean="0">
                <a:solidFill>
                  <a:schemeClr val="bg1"/>
                </a:solidFill>
                <a:latin typeface="Bookman Old Style" panose="02050604050505020204" pitchFamily="18" charset="0"/>
                <a:cs typeface="Times New Roman" panose="02020603050405020304" pitchFamily="18" charset="0"/>
              </a:rPr>
              <a:t> Interest Inventory he would like to attend a 4-year college and pursue architecture.  A student interview revealed his desire to live independently and manage his own career.  He is currently begin observed by college scouts and aspires to earn a scholarship for athletics.  </a:t>
            </a:r>
            <a:endParaRPr lang="en-US" sz="2400" dirty="0">
              <a:solidFill>
                <a:schemeClr val="bg1"/>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xmlns="" val="19514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9" presetClass="emph" presetSubtype="0" nodeType="withEffect">
                                  <p:stCondLst>
                                    <p:cond delay="0"/>
                                  </p:stCondLst>
                                  <p:childTnLst>
                                    <p:set>
                                      <p:cBhvr rctx="PPT">
                                        <p:cTn id="11" dur="indefinite"/>
                                        <p:tgtEl>
                                          <p:spTgt spid="2"/>
                                        </p:tgtEl>
                                        <p:attrNameLst>
                                          <p:attrName>style.opacity</p:attrName>
                                        </p:attrNameLst>
                                      </p:cBhvr>
                                      <p:to>
                                        <p:strVal val="0.25"/>
                                      </p:to>
                                    </p:set>
                                    <p:animEffect filter="image" prLst="opacity: 0.25">
                                      <p:cBhvr rctx="IE">
                                        <p:cTn id="12"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10391" y="228601"/>
            <a:ext cx="10691009" cy="5414962"/>
          </a:xfrm>
          <a:prstGeom prst="rect">
            <a:avLst/>
          </a:prstGeom>
          <a:ln>
            <a:solidFill>
              <a:schemeClr val="bg1"/>
            </a:solidFill>
          </a:ln>
          <a:effectLst>
            <a:outerShdw blurRad="63500" sx="102000" sy="102000" algn="ctr" rotWithShape="0">
              <a:prstClr val="black">
                <a:alpha val="40000"/>
              </a:prstClr>
            </a:outerShdw>
          </a:effectLst>
        </p:spPr>
      </p:pic>
      <p:sp>
        <p:nvSpPr>
          <p:cNvPr id="4" name="TextBox 3"/>
          <p:cNvSpPr txBox="1"/>
          <p:nvPr/>
        </p:nvSpPr>
        <p:spPr>
          <a:xfrm>
            <a:off x="1053324" y="1143013"/>
            <a:ext cx="9905190" cy="1169551"/>
          </a:xfrm>
          <a:prstGeom prst="rect">
            <a:avLst/>
          </a:prstGeom>
          <a:solidFill>
            <a:schemeClr val="tx1"/>
          </a:solidFill>
        </p:spPr>
        <p:txBody>
          <a:bodyPr wrap="square" rtlCol="0">
            <a:spAutoFit/>
          </a:bodyPr>
          <a:lstStyle/>
          <a:p>
            <a:r>
              <a:rPr lang="en-US" sz="1400" dirty="0" smtClean="0">
                <a:solidFill>
                  <a:schemeClr val="bg1"/>
                </a:solidFill>
                <a:latin typeface="Bookman Old Style" panose="02050604050505020204" pitchFamily="18" charset="0"/>
                <a:cs typeface="Times New Roman" panose="02020603050405020304" pitchFamily="18" charset="0"/>
              </a:rPr>
              <a:t>Michael is working towards the Alabama High School Diploma on the General Education Pathway.  He is currently reading on a level that is consistent with a student in the sixth grade.  According to the </a:t>
            </a:r>
            <a:r>
              <a:rPr lang="en-US" sz="1400" dirty="0" err="1" smtClean="0">
                <a:solidFill>
                  <a:schemeClr val="bg1"/>
                </a:solidFill>
                <a:latin typeface="Bookman Old Style" panose="02050604050505020204" pitchFamily="18" charset="0"/>
                <a:cs typeface="Times New Roman" panose="02020603050405020304" pitchFamily="18" charset="0"/>
              </a:rPr>
              <a:t>Kuder</a:t>
            </a:r>
            <a:r>
              <a:rPr lang="en-US" sz="1400" dirty="0" smtClean="0">
                <a:solidFill>
                  <a:schemeClr val="bg1"/>
                </a:solidFill>
                <a:latin typeface="Bookman Old Style" panose="02050604050505020204" pitchFamily="18" charset="0"/>
                <a:cs typeface="Times New Roman" panose="02020603050405020304" pitchFamily="18" charset="0"/>
              </a:rPr>
              <a:t> Interest Inventory he would like to attend a 4-year college and pursue architecture.  A student interview revealed his desire to live independently and manage his own career.  He is currently begin observed by college scouts and aspires to earn a scholarship for athletics.  </a:t>
            </a:r>
            <a:endParaRPr lang="en-US" sz="1400" dirty="0">
              <a:solidFill>
                <a:schemeClr val="bg1"/>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xmlns="" val="9934536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10391" y="228601"/>
            <a:ext cx="10691009" cy="5414962"/>
          </a:xfrm>
          <a:prstGeom prst="rect">
            <a:avLst/>
          </a:prstGeom>
          <a:ln>
            <a:solidFill>
              <a:schemeClr val="bg1"/>
            </a:solidFill>
          </a:ln>
          <a:effectLst>
            <a:outerShdw blurRad="63500" sx="102000" sy="102000" algn="ctr" rotWithShape="0">
              <a:prstClr val="black">
                <a:alpha val="40000"/>
              </a:prstClr>
            </a:outerShdw>
          </a:effectLst>
        </p:spPr>
      </p:pic>
      <p:sp>
        <p:nvSpPr>
          <p:cNvPr id="6" name="TextBox 5"/>
          <p:cNvSpPr txBox="1"/>
          <p:nvPr/>
        </p:nvSpPr>
        <p:spPr>
          <a:xfrm>
            <a:off x="1053324" y="1143013"/>
            <a:ext cx="9905190" cy="1169551"/>
          </a:xfrm>
          <a:prstGeom prst="rect">
            <a:avLst/>
          </a:prstGeom>
          <a:solidFill>
            <a:schemeClr val="tx1"/>
          </a:solidFill>
        </p:spPr>
        <p:txBody>
          <a:bodyPr wrap="square" rtlCol="0">
            <a:spAutoFit/>
          </a:bodyPr>
          <a:lstStyle/>
          <a:p>
            <a:r>
              <a:rPr lang="en-US" sz="1400" dirty="0" smtClean="0">
                <a:solidFill>
                  <a:schemeClr val="bg1"/>
                </a:solidFill>
                <a:latin typeface="Bookman Old Style" panose="02050604050505020204" pitchFamily="18" charset="0"/>
                <a:cs typeface="Times New Roman" panose="02020603050405020304" pitchFamily="18" charset="0"/>
              </a:rPr>
              <a:t>Michael is working towards the Alabama High School Diploma on the General Education Pathway.  He is currently reading on a level that is consistent with a student in the sixth grade.  According to the </a:t>
            </a:r>
            <a:r>
              <a:rPr lang="en-US" sz="1400" dirty="0" err="1" smtClean="0">
                <a:solidFill>
                  <a:schemeClr val="bg1"/>
                </a:solidFill>
                <a:latin typeface="Bookman Old Style" panose="02050604050505020204" pitchFamily="18" charset="0"/>
                <a:cs typeface="Times New Roman" panose="02020603050405020304" pitchFamily="18" charset="0"/>
              </a:rPr>
              <a:t>Kuder</a:t>
            </a:r>
            <a:r>
              <a:rPr lang="en-US" sz="1400" dirty="0" smtClean="0">
                <a:solidFill>
                  <a:schemeClr val="bg1"/>
                </a:solidFill>
                <a:latin typeface="Bookman Old Style" panose="02050604050505020204" pitchFamily="18" charset="0"/>
                <a:cs typeface="Times New Roman" panose="02020603050405020304" pitchFamily="18" charset="0"/>
              </a:rPr>
              <a:t> Interest Inventory he would like to attend a 4-year college and pursue architecture.  A student interview revealed his desire to live independently and manage his own career.  He is currently begin observed by college scouts and aspires to earn a scholarship for athletics.  </a:t>
            </a:r>
            <a:endParaRPr lang="en-US" sz="1400" dirty="0">
              <a:solidFill>
                <a:schemeClr val="bg1"/>
              </a:solidFill>
              <a:latin typeface="Bookman Old Style" panose="02050604050505020204" pitchFamily="18" charset="0"/>
              <a:cs typeface="Times New Roman" panose="02020603050405020304" pitchFamily="18" charset="0"/>
            </a:endParaRPr>
          </a:p>
        </p:txBody>
      </p:sp>
      <p:sp>
        <p:nvSpPr>
          <p:cNvPr id="5" name="TextBox 4"/>
          <p:cNvSpPr txBox="1"/>
          <p:nvPr/>
        </p:nvSpPr>
        <p:spPr>
          <a:xfrm>
            <a:off x="923542" y="1041998"/>
            <a:ext cx="10164753" cy="3108543"/>
          </a:xfrm>
          <a:prstGeom prst="rect">
            <a:avLst/>
          </a:prstGeom>
          <a:solidFill>
            <a:schemeClr val="tx1"/>
          </a:solidFill>
        </p:spPr>
        <p:txBody>
          <a:bodyPr wrap="square" rtlCol="0">
            <a:spAutoFit/>
          </a:bodyPr>
          <a:lstStyle/>
          <a:p>
            <a:endParaRPr lang="en-US" sz="2400" dirty="0" smtClean="0">
              <a:solidFill>
                <a:schemeClr val="bg1"/>
              </a:solidFill>
              <a:latin typeface="Bookman Old Style" panose="02050604050505020204" pitchFamily="18" charset="0"/>
              <a:cs typeface="Times New Roman" panose="02020603050405020304" pitchFamily="18" charset="0"/>
            </a:endParaRPr>
          </a:p>
          <a:p>
            <a:r>
              <a:rPr lang="en-US" sz="2400" dirty="0" smtClean="0">
                <a:solidFill>
                  <a:schemeClr val="bg1"/>
                </a:solidFill>
                <a:latin typeface="Bookman Old Style" panose="02050604050505020204" pitchFamily="18" charset="0"/>
                <a:cs typeface="Times New Roman" panose="02020603050405020304" pitchFamily="18" charset="0"/>
              </a:rPr>
              <a:t>However, this will require him to complete certain application procedures and follow a certain career plan in order to meet the criteria.  He needs to develop skills to complete two prerequisites for post-secondary education.  He also needs to develop a career plan that will assist him in reaching his goals. </a:t>
            </a:r>
          </a:p>
          <a:p>
            <a:endParaRPr lang="en-US" sz="2400" dirty="0" smtClean="0">
              <a:solidFill>
                <a:schemeClr val="bg1"/>
              </a:solidFill>
              <a:latin typeface="Bookman Old Style" panose="02050604050505020204" pitchFamily="18" charset="0"/>
              <a:cs typeface="Times New Roman" panose="02020603050405020304" pitchFamily="18" charset="0"/>
            </a:endParaRPr>
          </a:p>
          <a:p>
            <a:r>
              <a:rPr lang="en-US" sz="2800" dirty="0" smtClean="0">
                <a:solidFill>
                  <a:schemeClr val="bg1"/>
                </a:solidFill>
                <a:latin typeface="Bookman Old Style" panose="02050604050505020204" pitchFamily="18" charset="0"/>
                <a:cs typeface="Times New Roman" panose="02020603050405020304" pitchFamily="18" charset="0"/>
              </a:rPr>
              <a:t>   </a:t>
            </a:r>
            <a:endParaRPr lang="en-US" sz="2800" dirty="0">
              <a:solidFill>
                <a:schemeClr val="bg1"/>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xmlns="" val="394303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9" presetClass="emph" presetSubtype="0" nodeType="withEffect">
                                  <p:stCondLst>
                                    <p:cond delay="0"/>
                                  </p:stCondLst>
                                  <p:childTnLst>
                                    <p:set>
                                      <p:cBhvr rctx="PPT">
                                        <p:cTn id="11" dur="indefinite"/>
                                        <p:tgtEl>
                                          <p:spTgt spid="2"/>
                                        </p:tgtEl>
                                        <p:attrNameLst>
                                          <p:attrName>style.opacity</p:attrName>
                                        </p:attrNameLst>
                                      </p:cBhvr>
                                      <p:to>
                                        <p:strVal val="0.25"/>
                                      </p:to>
                                    </p:set>
                                    <p:animEffect filter="image" prLst="opacity: 0.25">
                                      <p:cBhvr rctx="IE">
                                        <p:cTn id="12" dur="indefinite"/>
                                        <p:tgtEl>
                                          <p:spTgt spid="2"/>
                                        </p:tgtEl>
                                      </p:cBhvr>
                                    </p:animEffect>
                                  </p:childTnLst>
                                </p:cTn>
                              </p:par>
                              <p:par>
                                <p:cTn id="13" presetID="9" presetClass="emph" presetSubtype="0" grpId="0" nodeType="withEffect">
                                  <p:stCondLst>
                                    <p:cond delay="0"/>
                                  </p:stCondLst>
                                  <p:childTnLst>
                                    <p:set>
                                      <p:cBhvr rctx="PPT">
                                        <p:cTn id="14" dur="indefinite"/>
                                        <p:tgtEl>
                                          <p:spTgt spid="6"/>
                                        </p:tgtEl>
                                        <p:attrNameLst>
                                          <p:attrName>style.opacity</p:attrName>
                                        </p:attrNameLst>
                                      </p:cBhvr>
                                      <p:to>
                                        <p:strVal val="0.25"/>
                                      </p:to>
                                    </p:set>
                                    <p:animEffect filter="image" prLst="opacity: 0.25">
                                      <p:cBhvr rctx="IE">
                                        <p:cTn id="15"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30341" y="139838"/>
            <a:ext cx="5147535" cy="6593471"/>
          </a:xfrm>
          <a:prstGeom prst="rect">
            <a:avLst/>
          </a:prstGeom>
          <a:ln>
            <a:solidFill>
              <a:schemeClr val="tx1"/>
            </a:solidFill>
          </a:ln>
          <a:effectLst>
            <a:outerShdw blurRad="63500" sx="102000" sy="102000" algn="ctr" rotWithShape="0">
              <a:prstClr val="black">
                <a:alpha val="40000"/>
              </a:prstClr>
            </a:outerShdw>
          </a:effectLst>
        </p:spPr>
      </p:pic>
      <p:sp>
        <p:nvSpPr>
          <p:cNvPr id="5" name="Rectangle 4"/>
          <p:cNvSpPr/>
          <p:nvPr/>
        </p:nvSpPr>
        <p:spPr>
          <a:xfrm>
            <a:off x="2146520" y="1076332"/>
            <a:ext cx="7965897" cy="707886"/>
          </a:xfrm>
          <a:prstGeom prst="rect">
            <a:avLst/>
          </a:prstGeom>
          <a:solidFill>
            <a:srgbClr val="0066CC"/>
          </a:solidFill>
          <a:ln>
            <a:noFill/>
          </a:ln>
          <a:effectLst>
            <a:outerShdw blurRad="63500" sx="102000" sy="102000" algn="ctr" rotWithShape="0">
              <a:prstClr val="black">
                <a:alpha val="40000"/>
              </a:prstClr>
            </a:outerShdw>
          </a:effectLst>
        </p:spPr>
        <p:txBody>
          <a:bodyPr wrap="square">
            <a:spAutoFit/>
          </a:bodyPr>
          <a:lstStyle/>
          <a:p>
            <a:pPr algn="ctr" defTabSz="457200"/>
            <a:r>
              <a:rPr lang="en-US" sz="4000" b="1" dirty="0">
                <a:solidFill>
                  <a:prstClr val="white"/>
                </a:solidFill>
              </a:rPr>
              <a:t>Algebra I - Quantities</a:t>
            </a: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14433" y="1784218"/>
            <a:ext cx="9892023" cy="346730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267237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2"/>
                                        </p:tgtEl>
                                        <p:attrNameLst>
                                          <p:attrName>style.opacity</p:attrName>
                                        </p:attrNameLst>
                                      </p:cBhvr>
                                      <p:to>
                                        <p:strVal val="0.5"/>
                                      </p:to>
                                    </p:set>
                                    <p:animEffect filter="image" prLst="opacity: 0.5">
                                      <p:cBhvr rctx="IE">
                                        <p:cTn id="14" dur="indefinite"/>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10391" y="228601"/>
            <a:ext cx="10691009" cy="5414962"/>
          </a:xfrm>
          <a:prstGeom prst="rect">
            <a:avLst/>
          </a:prstGeom>
          <a:ln>
            <a:solidFill>
              <a:schemeClr val="bg1"/>
            </a:solidFill>
          </a:ln>
          <a:effectLst>
            <a:outerShdw blurRad="63500" sx="102000" sy="102000" algn="ctr" rotWithShape="0">
              <a:prstClr val="black">
                <a:alpha val="40000"/>
              </a:prstClr>
            </a:outerShdw>
          </a:effectLst>
        </p:spPr>
      </p:pic>
      <p:sp>
        <p:nvSpPr>
          <p:cNvPr id="5" name="TextBox 4"/>
          <p:cNvSpPr txBox="1"/>
          <p:nvPr/>
        </p:nvSpPr>
        <p:spPr>
          <a:xfrm>
            <a:off x="1053324" y="2743783"/>
            <a:ext cx="9905190" cy="738664"/>
          </a:xfrm>
          <a:prstGeom prst="rect">
            <a:avLst/>
          </a:prstGeom>
          <a:solidFill>
            <a:schemeClr val="tx1"/>
          </a:solidFill>
        </p:spPr>
        <p:txBody>
          <a:bodyPr wrap="square" rtlCol="0">
            <a:spAutoFit/>
          </a:bodyPr>
          <a:lstStyle/>
          <a:p>
            <a:r>
              <a:rPr lang="en-US" sz="1400" dirty="0" smtClean="0">
                <a:solidFill>
                  <a:schemeClr val="bg1"/>
                </a:solidFill>
                <a:latin typeface="Bookman Old Style" panose="02050604050505020204" pitchFamily="18" charset="0"/>
                <a:cs typeface="Times New Roman" panose="02020603050405020304" pitchFamily="18" charset="0"/>
              </a:rPr>
              <a:t>However, this will require him to complete certain application procedures and follow a certain career plan in order to meet the criteria.  He needs to develop skills to complete two prerequisites for post-secondary education.  He also needs to develop a career plan that will assist him in reaching his goals. </a:t>
            </a:r>
          </a:p>
        </p:txBody>
      </p:sp>
      <p:sp>
        <p:nvSpPr>
          <p:cNvPr id="6" name="TextBox 5"/>
          <p:cNvSpPr txBox="1"/>
          <p:nvPr/>
        </p:nvSpPr>
        <p:spPr>
          <a:xfrm>
            <a:off x="1053324" y="1143013"/>
            <a:ext cx="9905190" cy="1169551"/>
          </a:xfrm>
          <a:prstGeom prst="rect">
            <a:avLst/>
          </a:prstGeom>
          <a:solidFill>
            <a:schemeClr val="tx1"/>
          </a:solidFill>
        </p:spPr>
        <p:txBody>
          <a:bodyPr wrap="square" rtlCol="0">
            <a:spAutoFit/>
          </a:bodyPr>
          <a:lstStyle/>
          <a:p>
            <a:r>
              <a:rPr lang="en-US" sz="1400" dirty="0" smtClean="0">
                <a:solidFill>
                  <a:schemeClr val="bg1"/>
                </a:solidFill>
                <a:latin typeface="Bookman Old Style" panose="02050604050505020204" pitchFamily="18" charset="0"/>
                <a:cs typeface="Times New Roman" panose="02020603050405020304" pitchFamily="18" charset="0"/>
              </a:rPr>
              <a:t>Michael is working towards the Alabama High School Diploma on the General Education Pathway.  He is currently reading on a level that is consistent with a student in the sixth grade.  According to the </a:t>
            </a:r>
            <a:r>
              <a:rPr lang="en-US" sz="1400" dirty="0" err="1" smtClean="0">
                <a:solidFill>
                  <a:schemeClr val="bg1"/>
                </a:solidFill>
                <a:latin typeface="Bookman Old Style" panose="02050604050505020204" pitchFamily="18" charset="0"/>
                <a:cs typeface="Times New Roman" panose="02020603050405020304" pitchFamily="18" charset="0"/>
              </a:rPr>
              <a:t>Kuder</a:t>
            </a:r>
            <a:r>
              <a:rPr lang="en-US" sz="1400" dirty="0" smtClean="0">
                <a:solidFill>
                  <a:schemeClr val="bg1"/>
                </a:solidFill>
                <a:latin typeface="Bookman Old Style" panose="02050604050505020204" pitchFamily="18" charset="0"/>
                <a:cs typeface="Times New Roman" panose="02020603050405020304" pitchFamily="18" charset="0"/>
              </a:rPr>
              <a:t> Interest Inventory he would like to attend a 4-year college and pursue architecture.  A student interview revealed his desire to live independently and manage his own career.  He is currently begin observed by college scouts and aspires to earn a scholarship for athletics.  </a:t>
            </a:r>
            <a:endParaRPr lang="en-US" sz="1400" dirty="0">
              <a:solidFill>
                <a:schemeClr val="bg1"/>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xmlns="" val="6594589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10391" y="228601"/>
            <a:ext cx="10691009" cy="5414962"/>
          </a:xfrm>
          <a:prstGeom prst="rect">
            <a:avLst/>
          </a:prstGeom>
          <a:ln>
            <a:solidFill>
              <a:schemeClr val="bg1"/>
            </a:solidFill>
          </a:ln>
          <a:effectLst>
            <a:outerShdw blurRad="63500" sx="102000" sy="102000" algn="ctr" rotWithShape="0">
              <a:prstClr val="black">
                <a:alpha val="40000"/>
              </a:prstClr>
            </a:outerShdw>
          </a:effectLst>
        </p:spPr>
      </p:pic>
      <p:sp>
        <p:nvSpPr>
          <p:cNvPr id="7" name="TextBox 6"/>
          <p:cNvSpPr txBox="1"/>
          <p:nvPr/>
        </p:nvSpPr>
        <p:spPr>
          <a:xfrm>
            <a:off x="1053324" y="1143013"/>
            <a:ext cx="9905190" cy="1169551"/>
          </a:xfrm>
          <a:prstGeom prst="rect">
            <a:avLst/>
          </a:prstGeom>
          <a:solidFill>
            <a:schemeClr val="tx1"/>
          </a:solidFill>
        </p:spPr>
        <p:txBody>
          <a:bodyPr wrap="square" rtlCol="0">
            <a:spAutoFit/>
          </a:bodyPr>
          <a:lstStyle/>
          <a:p>
            <a:r>
              <a:rPr lang="en-US" sz="1400" dirty="0" smtClean="0">
                <a:solidFill>
                  <a:schemeClr val="bg1"/>
                </a:solidFill>
                <a:latin typeface="Bookman Old Style" panose="02050604050505020204" pitchFamily="18" charset="0"/>
                <a:cs typeface="Times New Roman" panose="02020603050405020304" pitchFamily="18" charset="0"/>
              </a:rPr>
              <a:t>Michael is working towards the Alabama High School Diploma on the General Education Pathway.  He is currently reading on a level that is consistent with a student in the sixth grade.  According to the </a:t>
            </a:r>
            <a:r>
              <a:rPr lang="en-US" sz="1400" dirty="0" err="1" smtClean="0">
                <a:solidFill>
                  <a:schemeClr val="bg1"/>
                </a:solidFill>
                <a:latin typeface="Bookman Old Style" panose="02050604050505020204" pitchFamily="18" charset="0"/>
                <a:cs typeface="Times New Roman" panose="02020603050405020304" pitchFamily="18" charset="0"/>
              </a:rPr>
              <a:t>Kuder</a:t>
            </a:r>
            <a:r>
              <a:rPr lang="en-US" sz="1400" dirty="0" smtClean="0">
                <a:solidFill>
                  <a:schemeClr val="bg1"/>
                </a:solidFill>
                <a:latin typeface="Bookman Old Style" panose="02050604050505020204" pitchFamily="18" charset="0"/>
                <a:cs typeface="Times New Roman" panose="02020603050405020304" pitchFamily="18" charset="0"/>
              </a:rPr>
              <a:t> Interest Inventory he would like to attend a 4-year college and pursue architecture.  A student interview revealed his desire to live independently and manage his own career.  He is currently begin observed by college scouts and aspires to earn a scholarship for athletics.  </a:t>
            </a:r>
            <a:endParaRPr lang="en-US" sz="1400" dirty="0">
              <a:solidFill>
                <a:schemeClr val="bg1"/>
              </a:solidFill>
              <a:latin typeface="Bookman Old Style" panose="02050604050505020204" pitchFamily="18" charset="0"/>
              <a:cs typeface="Times New Roman" panose="02020603050405020304" pitchFamily="18" charset="0"/>
            </a:endParaRPr>
          </a:p>
        </p:txBody>
      </p:sp>
      <p:sp>
        <p:nvSpPr>
          <p:cNvPr id="8" name="TextBox 7"/>
          <p:cNvSpPr txBox="1"/>
          <p:nvPr/>
        </p:nvSpPr>
        <p:spPr>
          <a:xfrm>
            <a:off x="1053324" y="2743783"/>
            <a:ext cx="9905190" cy="738664"/>
          </a:xfrm>
          <a:prstGeom prst="rect">
            <a:avLst/>
          </a:prstGeom>
          <a:solidFill>
            <a:schemeClr val="tx1"/>
          </a:solidFill>
        </p:spPr>
        <p:txBody>
          <a:bodyPr wrap="square" rtlCol="0">
            <a:spAutoFit/>
          </a:bodyPr>
          <a:lstStyle/>
          <a:p>
            <a:r>
              <a:rPr lang="en-US" sz="1400" dirty="0" smtClean="0">
                <a:solidFill>
                  <a:schemeClr val="bg1"/>
                </a:solidFill>
                <a:latin typeface="Bookman Old Style" panose="02050604050505020204" pitchFamily="18" charset="0"/>
                <a:cs typeface="Times New Roman" panose="02020603050405020304" pitchFamily="18" charset="0"/>
              </a:rPr>
              <a:t>However, this will require him to complete certain application procedures and follow a certain career plan in order to meet the criteria.  He needs to develop skills to complete two prerequisites for post-secondary education.  He also needs to develop a career plan that will assist him in reaching his goals. </a:t>
            </a:r>
          </a:p>
        </p:txBody>
      </p:sp>
      <p:sp>
        <p:nvSpPr>
          <p:cNvPr id="6" name="TextBox 5"/>
          <p:cNvSpPr txBox="1"/>
          <p:nvPr/>
        </p:nvSpPr>
        <p:spPr>
          <a:xfrm>
            <a:off x="810438" y="965134"/>
            <a:ext cx="9765932" cy="3046988"/>
          </a:xfrm>
          <a:prstGeom prst="rect">
            <a:avLst/>
          </a:prstGeom>
          <a:solidFill>
            <a:schemeClr val="tx1"/>
          </a:solidFill>
        </p:spPr>
        <p:txBody>
          <a:bodyPr wrap="square" rtlCol="0">
            <a:spAutoFit/>
          </a:bodyPr>
          <a:lstStyle/>
          <a:p>
            <a:endParaRPr lang="en-US" sz="2400" dirty="0" smtClean="0">
              <a:solidFill>
                <a:schemeClr val="bg1"/>
              </a:solidFill>
              <a:latin typeface="Bookman Old Style" panose="02050604050505020204" pitchFamily="18" charset="0"/>
            </a:endParaRPr>
          </a:p>
          <a:p>
            <a:endParaRPr lang="en-US" sz="2400" dirty="0">
              <a:solidFill>
                <a:schemeClr val="bg1"/>
              </a:solidFill>
              <a:latin typeface="Bookman Old Style" panose="02050604050505020204" pitchFamily="18" charset="0"/>
            </a:endParaRPr>
          </a:p>
          <a:p>
            <a:r>
              <a:rPr lang="en-US" sz="2400" dirty="0" smtClean="0">
                <a:solidFill>
                  <a:schemeClr val="bg1"/>
                </a:solidFill>
                <a:latin typeface="Bookman Old Style" panose="02050604050505020204" pitchFamily="18" charset="0"/>
              </a:rPr>
              <a:t>His below grade level reading ability negatively affects his ability to complete entrance requirements for post-secondary education.  </a:t>
            </a:r>
          </a:p>
          <a:p>
            <a:endParaRPr lang="en-US" sz="3600" dirty="0" smtClean="0">
              <a:solidFill>
                <a:schemeClr val="bg1"/>
              </a:solidFill>
              <a:latin typeface="Bookman Old Style" panose="02050604050505020204" pitchFamily="18" charset="0"/>
            </a:endParaRPr>
          </a:p>
          <a:p>
            <a:endParaRPr lang="en-US" sz="36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xmlns="" val="22749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9" presetClass="emph" presetSubtype="0" nodeType="withEffect">
                                  <p:stCondLst>
                                    <p:cond delay="0"/>
                                  </p:stCondLst>
                                  <p:childTnLst>
                                    <p:set>
                                      <p:cBhvr rctx="PPT">
                                        <p:cTn id="11" dur="indefinite"/>
                                        <p:tgtEl>
                                          <p:spTgt spid="2"/>
                                        </p:tgtEl>
                                        <p:attrNameLst>
                                          <p:attrName>style.opacity</p:attrName>
                                        </p:attrNameLst>
                                      </p:cBhvr>
                                      <p:to>
                                        <p:strVal val="0.5"/>
                                      </p:to>
                                    </p:set>
                                    <p:animEffect filter="image" prLst="opacity: 0.5">
                                      <p:cBhvr rctx="IE">
                                        <p:cTn id="12" dur="indefinite"/>
                                        <p:tgtEl>
                                          <p:spTgt spid="2"/>
                                        </p:tgtEl>
                                      </p:cBhvr>
                                    </p:animEffect>
                                  </p:childTnLst>
                                </p:cTn>
                              </p:par>
                              <p:par>
                                <p:cTn id="13" presetID="9" presetClass="emph" presetSubtype="0" grpId="0" nodeType="withEffect">
                                  <p:stCondLst>
                                    <p:cond delay="0"/>
                                  </p:stCondLst>
                                  <p:childTnLst>
                                    <p:set>
                                      <p:cBhvr rctx="PPT">
                                        <p:cTn id="14" dur="indefinite"/>
                                        <p:tgtEl>
                                          <p:spTgt spid="7"/>
                                        </p:tgtEl>
                                        <p:attrNameLst>
                                          <p:attrName>style.opacity</p:attrName>
                                        </p:attrNameLst>
                                      </p:cBhvr>
                                      <p:to>
                                        <p:strVal val="0.25"/>
                                      </p:to>
                                    </p:set>
                                    <p:animEffect filter="image" prLst="opacity: 0.25">
                                      <p:cBhvr rctx="IE">
                                        <p:cTn id="15" dur="indefinite"/>
                                        <p:tgtEl>
                                          <p:spTgt spid="7"/>
                                        </p:tgtEl>
                                      </p:cBhvr>
                                    </p:animEffect>
                                  </p:childTnLst>
                                </p:cTn>
                              </p:par>
                              <p:par>
                                <p:cTn id="16" presetID="9" presetClass="emph" presetSubtype="0" grpId="0" nodeType="withEffect">
                                  <p:stCondLst>
                                    <p:cond delay="0"/>
                                  </p:stCondLst>
                                  <p:childTnLst>
                                    <p:set>
                                      <p:cBhvr rctx="PPT">
                                        <p:cTn id="17" dur="indefinite"/>
                                        <p:tgtEl>
                                          <p:spTgt spid="8"/>
                                        </p:tgtEl>
                                        <p:attrNameLst>
                                          <p:attrName>style.opacity</p:attrName>
                                        </p:attrNameLst>
                                      </p:cBhvr>
                                      <p:to>
                                        <p:strVal val="0.25"/>
                                      </p:to>
                                    </p:set>
                                    <p:animEffect filter="image" prLst="opacity: 0.25">
                                      <p:cBhvr rctx="IE">
                                        <p:cTn id="18"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10391" y="228600"/>
            <a:ext cx="10691009" cy="5414963"/>
          </a:xfrm>
          <a:prstGeom prst="rect">
            <a:avLst/>
          </a:prstGeom>
          <a:ln>
            <a:solidFill>
              <a:schemeClr val="bg1"/>
            </a:solidFill>
          </a:ln>
          <a:effectLst>
            <a:outerShdw blurRad="63500" sx="102000" sy="102000" algn="ctr" rotWithShape="0">
              <a:prstClr val="black">
                <a:alpha val="40000"/>
              </a:prstClr>
            </a:outerShdw>
          </a:effectLst>
        </p:spPr>
      </p:pic>
      <p:sp>
        <p:nvSpPr>
          <p:cNvPr id="7" name="TextBox 6"/>
          <p:cNvSpPr txBox="1"/>
          <p:nvPr/>
        </p:nvSpPr>
        <p:spPr>
          <a:xfrm>
            <a:off x="1053324" y="2743783"/>
            <a:ext cx="9905190" cy="738664"/>
          </a:xfrm>
          <a:prstGeom prst="rect">
            <a:avLst/>
          </a:prstGeom>
          <a:solidFill>
            <a:schemeClr val="tx1"/>
          </a:solidFill>
        </p:spPr>
        <p:txBody>
          <a:bodyPr wrap="square" rtlCol="0">
            <a:spAutoFit/>
          </a:bodyPr>
          <a:lstStyle/>
          <a:p>
            <a:r>
              <a:rPr lang="en-US" sz="1400" dirty="0" smtClean="0">
                <a:solidFill>
                  <a:schemeClr val="bg1"/>
                </a:solidFill>
                <a:latin typeface="Bookman Old Style" panose="02050604050505020204" pitchFamily="18" charset="0"/>
                <a:cs typeface="Times New Roman" panose="02020603050405020304" pitchFamily="18" charset="0"/>
              </a:rPr>
              <a:t>However, this will require him to complete certain application procedures and follow a certain career plan in order to meet the criteria.  He needs to develop skills to complete two prerequisites for post-secondary education.  He also needs to develop a career plan that will assist him in reaching his goals. </a:t>
            </a:r>
          </a:p>
        </p:txBody>
      </p:sp>
      <p:sp>
        <p:nvSpPr>
          <p:cNvPr id="9" name="TextBox 8"/>
          <p:cNvSpPr txBox="1"/>
          <p:nvPr/>
        </p:nvSpPr>
        <p:spPr>
          <a:xfrm>
            <a:off x="1053324" y="1143013"/>
            <a:ext cx="9905190" cy="1169551"/>
          </a:xfrm>
          <a:prstGeom prst="rect">
            <a:avLst/>
          </a:prstGeom>
          <a:solidFill>
            <a:schemeClr val="tx1"/>
          </a:solidFill>
        </p:spPr>
        <p:txBody>
          <a:bodyPr wrap="square" rtlCol="0">
            <a:spAutoFit/>
          </a:bodyPr>
          <a:lstStyle/>
          <a:p>
            <a:r>
              <a:rPr lang="en-US" sz="1400" dirty="0" smtClean="0">
                <a:solidFill>
                  <a:schemeClr val="bg1"/>
                </a:solidFill>
                <a:latin typeface="Bookman Old Style" panose="02050604050505020204" pitchFamily="18" charset="0"/>
                <a:cs typeface="Times New Roman" panose="02020603050405020304" pitchFamily="18" charset="0"/>
              </a:rPr>
              <a:t>Michael is working towards the Alabama High School Diploma on the General Education Pathway.  He is currently reading on a level that is consistent with a student in the sixth grade.  According to the </a:t>
            </a:r>
            <a:r>
              <a:rPr lang="en-US" sz="1400" dirty="0" err="1" smtClean="0">
                <a:solidFill>
                  <a:schemeClr val="bg1"/>
                </a:solidFill>
                <a:latin typeface="Bookman Old Style" panose="02050604050505020204" pitchFamily="18" charset="0"/>
                <a:cs typeface="Times New Roman" panose="02020603050405020304" pitchFamily="18" charset="0"/>
              </a:rPr>
              <a:t>Kuder</a:t>
            </a:r>
            <a:r>
              <a:rPr lang="en-US" sz="1400" dirty="0" smtClean="0">
                <a:solidFill>
                  <a:schemeClr val="bg1"/>
                </a:solidFill>
                <a:latin typeface="Bookman Old Style" panose="02050604050505020204" pitchFamily="18" charset="0"/>
                <a:cs typeface="Times New Roman" panose="02020603050405020304" pitchFamily="18" charset="0"/>
              </a:rPr>
              <a:t> Interest Inventory he would like to attend a 4-year college and pursue architecture.  A student interview revealed his desire to live independently and manage his own career.  He is currently begin observed by college scouts and aspires to earn a scholarship for athletics.  </a:t>
            </a:r>
            <a:endParaRPr lang="en-US" sz="1400" dirty="0">
              <a:solidFill>
                <a:schemeClr val="bg1"/>
              </a:solidFill>
              <a:latin typeface="Bookman Old Style" panose="02050604050505020204" pitchFamily="18" charset="0"/>
              <a:cs typeface="Times New Roman" panose="02020603050405020304" pitchFamily="18" charset="0"/>
            </a:endParaRPr>
          </a:p>
        </p:txBody>
      </p:sp>
      <p:sp>
        <p:nvSpPr>
          <p:cNvPr id="10" name="TextBox 9"/>
          <p:cNvSpPr txBox="1"/>
          <p:nvPr/>
        </p:nvSpPr>
        <p:spPr>
          <a:xfrm>
            <a:off x="1053324" y="4350630"/>
            <a:ext cx="9905190" cy="523220"/>
          </a:xfrm>
          <a:prstGeom prst="rect">
            <a:avLst/>
          </a:prstGeom>
          <a:solidFill>
            <a:schemeClr val="tx1"/>
          </a:solidFill>
        </p:spPr>
        <p:txBody>
          <a:bodyPr wrap="square" rtlCol="0">
            <a:spAutoFit/>
          </a:bodyPr>
          <a:lstStyle/>
          <a:p>
            <a:r>
              <a:rPr lang="en-US" sz="1400" dirty="0" smtClean="0">
                <a:solidFill>
                  <a:schemeClr val="bg1"/>
                </a:solidFill>
                <a:latin typeface="Bookman Old Style" panose="02050604050505020204" pitchFamily="18" charset="0"/>
              </a:rPr>
              <a:t>His below grade level reading ability negatively affects his ability to complete entrance requirements for post-secondary education.  </a:t>
            </a:r>
          </a:p>
        </p:txBody>
      </p:sp>
      <p:sp>
        <p:nvSpPr>
          <p:cNvPr id="8" name="TextBox 7"/>
          <p:cNvSpPr txBox="1"/>
          <p:nvPr/>
        </p:nvSpPr>
        <p:spPr>
          <a:xfrm>
            <a:off x="698106" y="797034"/>
            <a:ext cx="10315578" cy="4278094"/>
          </a:xfrm>
          <a:prstGeom prst="rect">
            <a:avLst/>
          </a:prstGeom>
          <a:solidFill>
            <a:schemeClr val="tx1"/>
          </a:solidFill>
        </p:spPr>
        <p:txBody>
          <a:bodyPr wrap="square" rtlCol="0">
            <a:spAutoFit/>
          </a:bodyPr>
          <a:lstStyle/>
          <a:p>
            <a:endParaRPr lang="en-US" sz="2800" b="1" dirty="0">
              <a:solidFill>
                <a:srgbClr val="41AEBD">
                  <a:lumMod val="75000"/>
                </a:srgbClr>
              </a:solidFill>
            </a:endParaRPr>
          </a:p>
          <a:p>
            <a:r>
              <a:rPr lang="en-US" dirty="0" smtClean="0">
                <a:solidFill>
                  <a:schemeClr val="bg1"/>
                </a:solidFill>
                <a:latin typeface="Bookman Old Style" panose="02050604050505020204" pitchFamily="18" charset="0"/>
                <a:cs typeface="Times New Roman" panose="02020603050405020304" pitchFamily="18" charset="0"/>
              </a:rPr>
              <a:t>Michael is working towards the Alabama High School Diploma on the General Education Pathway.  He is currently reading on a level that is consistent with a student in the sixth grade.  According to the </a:t>
            </a:r>
            <a:r>
              <a:rPr lang="en-US" dirty="0" err="1" smtClean="0">
                <a:solidFill>
                  <a:schemeClr val="bg1"/>
                </a:solidFill>
                <a:latin typeface="Bookman Old Style" panose="02050604050505020204" pitchFamily="18" charset="0"/>
                <a:cs typeface="Times New Roman" panose="02020603050405020304" pitchFamily="18" charset="0"/>
              </a:rPr>
              <a:t>Kuder</a:t>
            </a:r>
            <a:r>
              <a:rPr lang="en-US" dirty="0" smtClean="0">
                <a:solidFill>
                  <a:schemeClr val="bg1"/>
                </a:solidFill>
                <a:latin typeface="Bookman Old Style" panose="02050604050505020204" pitchFamily="18" charset="0"/>
                <a:cs typeface="Times New Roman" panose="02020603050405020304" pitchFamily="18" charset="0"/>
              </a:rPr>
              <a:t> Interest Inventory he would like to attend a 4-year college and pursue architecture.  A student interview revealed his desire to live independently and manage his own career.  He is currently begin observed by college scouts and aspires to earn a scholarship for athletics. However, this will require him to complete certain application procedures and follow a certain career plan in order to meet the criteria.  He needs to develop skills to complete two prerequisites for post-secondary education.  He also needs to develop a career plan that will assist him in reaching his goals. </a:t>
            </a:r>
            <a:r>
              <a:rPr lang="en-US" dirty="0" smtClean="0">
                <a:solidFill>
                  <a:schemeClr val="bg1"/>
                </a:solidFill>
                <a:latin typeface="Bookman Old Style" panose="02050604050505020204" pitchFamily="18" charset="0"/>
              </a:rPr>
              <a:t>His below grade level reading ability negatively affects his ability to complete entrance requirements for post-secondary education.  </a:t>
            </a:r>
          </a:p>
          <a:p>
            <a:endParaRPr lang="en-US" dirty="0" smtClean="0">
              <a:solidFill>
                <a:schemeClr val="bg1"/>
              </a:solidFill>
              <a:latin typeface="Bookman Old Style" panose="02050604050505020204" pitchFamily="18" charset="0"/>
              <a:cs typeface="Times New Roman" panose="02020603050405020304" pitchFamily="18" charset="0"/>
            </a:endParaRPr>
          </a:p>
          <a:p>
            <a:endParaRPr lang="en-US" sz="2800" b="1" dirty="0">
              <a:solidFill>
                <a:srgbClr val="41AEBD">
                  <a:lumMod val="75000"/>
                </a:srgbClr>
              </a:solidFill>
            </a:endParaRPr>
          </a:p>
        </p:txBody>
      </p:sp>
    </p:spTree>
    <p:extLst>
      <p:ext uri="{BB962C8B-B14F-4D97-AF65-F5344CB8AC3E}">
        <p14:creationId xmlns:p14="http://schemas.microsoft.com/office/powerpoint/2010/main" xmlns="" val="247633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22594" y="586361"/>
            <a:ext cx="11428968" cy="385116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23324207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75764" y="484094"/>
            <a:ext cx="11460077" cy="4600315"/>
          </a:xfrm>
          <a:prstGeom prst="rect">
            <a:avLst/>
          </a:prstGeom>
          <a:effectLst>
            <a:outerShdw blurRad="63500" sx="102000" sy="102000" algn="ctr" rotWithShape="0">
              <a:prstClr val="black">
                <a:alpha val="40000"/>
              </a:prstClr>
            </a:outerShdw>
          </a:effectLst>
        </p:spPr>
      </p:pic>
      <p:sp>
        <p:nvSpPr>
          <p:cNvPr id="7" name="Rounded Rectangle 6"/>
          <p:cNvSpPr/>
          <p:nvPr/>
        </p:nvSpPr>
        <p:spPr>
          <a:xfrm>
            <a:off x="8123581" y="483970"/>
            <a:ext cx="2795430" cy="350917"/>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4853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79212" y="443016"/>
            <a:ext cx="11020457" cy="4470360"/>
          </a:xfrm>
          <a:prstGeom prst="rect">
            <a:avLst/>
          </a:prstGeom>
          <a:ln>
            <a:noFill/>
          </a:ln>
          <a:effectLst>
            <a:outerShdw blurRad="63500" sx="102000" sy="102000" algn="ctr" rotWithShape="0">
              <a:prstClr val="black">
                <a:alpha val="40000"/>
              </a:prstClr>
            </a:outerShdw>
          </a:effectLst>
        </p:spPr>
      </p:pic>
      <p:sp>
        <p:nvSpPr>
          <p:cNvPr id="3" name="Rounded Rectangle 2"/>
          <p:cNvSpPr/>
          <p:nvPr/>
        </p:nvSpPr>
        <p:spPr>
          <a:xfrm>
            <a:off x="768096" y="3121152"/>
            <a:ext cx="10777728" cy="950976"/>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5918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610541" y="218056"/>
            <a:ext cx="8819346" cy="5776020"/>
          </a:xfrm>
          <a:prstGeom prst="rect">
            <a:avLst/>
          </a:prstGeom>
        </p:spPr>
      </p:pic>
      <p:sp>
        <p:nvSpPr>
          <p:cNvPr id="4" name="TextBox 3"/>
          <p:cNvSpPr txBox="1"/>
          <p:nvPr/>
        </p:nvSpPr>
        <p:spPr>
          <a:xfrm>
            <a:off x="2271705" y="3228980"/>
            <a:ext cx="3956817" cy="369332"/>
          </a:xfrm>
          <a:prstGeom prst="rect">
            <a:avLst/>
          </a:prstGeom>
          <a:noFill/>
        </p:spPr>
        <p:txBody>
          <a:bodyPr wrap="square" rtlCol="0">
            <a:spAutoFit/>
          </a:bodyPr>
          <a:lstStyle/>
          <a:p>
            <a:r>
              <a:rPr lang="en-US" dirty="0" smtClean="0">
                <a:solidFill>
                  <a:schemeClr val="bg1"/>
                </a:solidFill>
                <a:latin typeface="Bookman Old Style" panose="02050604050505020204" pitchFamily="18" charset="0"/>
              </a:rPr>
              <a:t>Through direct instruction</a:t>
            </a:r>
            <a:endParaRPr lang="en-US" dirty="0">
              <a:solidFill>
                <a:schemeClr val="bg1"/>
              </a:solidFill>
              <a:latin typeface="Bookman Old Style" panose="02050604050505020204" pitchFamily="18" charset="0"/>
            </a:endParaRPr>
          </a:p>
        </p:txBody>
      </p:sp>
      <p:sp>
        <p:nvSpPr>
          <p:cNvPr id="5" name="TextBox 4"/>
          <p:cNvSpPr txBox="1"/>
          <p:nvPr/>
        </p:nvSpPr>
        <p:spPr>
          <a:xfrm>
            <a:off x="2281226" y="1924040"/>
            <a:ext cx="7763922" cy="923330"/>
          </a:xfrm>
          <a:prstGeom prst="rect">
            <a:avLst/>
          </a:prstGeom>
          <a:noFill/>
        </p:spPr>
        <p:txBody>
          <a:bodyPr wrap="square" rtlCol="0">
            <a:spAutoFit/>
          </a:bodyPr>
          <a:lstStyle/>
          <a:p>
            <a:r>
              <a:rPr lang="en-US" dirty="0">
                <a:solidFill>
                  <a:schemeClr val="bg1"/>
                </a:solidFill>
                <a:latin typeface="Bookman Old Style" panose="02050604050505020204" pitchFamily="18" charset="0"/>
              </a:rPr>
              <a:t>w</a:t>
            </a:r>
            <a:r>
              <a:rPr lang="en-US" dirty="0" smtClean="0">
                <a:solidFill>
                  <a:schemeClr val="bg1"/>
                </a:solidFill>
                <a:latin typeface="Bookman Old Style" panose="02050604050505020204" pitchFamily="18" charset="0"/>
              </a:rPr>
              <a:t>ill complete two prerequisite college requirements that include developing a short personal essay and obtaining at least two or three college applications to complete </a:t>
            </a:r>
            <a:endParaRPr lang="en-US" dirty="0">
              <a:solidFill>
                <a:schemeClr val="bg1"/>
              </a:solidFill>
              <a:latin typeface="Bookman Old Style" panose="02050604050505020204" pitchFamily="18" charset="0"/>
            </a:endParaRPr>
          </a:p>
        </p:txBody>
      </p:sp>
      <p:sp>
        <p:nvSpPr>
          <p:cNvPr id="6" name="TextBox 5"/>
          <p:cNvSpPr txBox="1"/>
          <p:nvPr/>
        </p:nvSpPr>
        <p:spPr>
          <a:xfrm>
            <a:off x="2276456" y="967410"/>
            <a:ext cx="1487161" cy="369332"/>
          </a:xfrm>
          <a:prstGeom prst="rect">
            <a:avLst/>
          </a:prstGeom>
          <a:noFill/>
        </p:spPr>
        <p:txBody>
          <a:bodyPr wrap="square" rtlCol="0">
            <a:spAutoFit/>
          </a:bodyPr>
          <a:lstStyle/>
          <a:p>
            <a:r>
              <a:rPr lang="en-US" dirty="0" smtClean="0">
                <a:solidFill>
                  <a:schemeClr val="bg1"/>
                </a:solidFill>
                <a:latin typeface="Bookman Old Style" panose="02050604050505020204" pitchFamily="18" charset="0"/>
              </a:rPr>
              <a:t>Michael</a:t>
            </a:r>
            <a:endParaRPr lang="en-US" dirty="0">
              <a:solidFill>
                <a:schemeClr val="bg1"/>
              </a:solidFill>
              <a:latin typeface="Bookman Old Style" panose="02050604050505020204" pitchFamily="18" charset="0"/>
            </a:endParaRPr>
          </a:p>
        </p:txBody>
      </p:sp>
      <p:sp>
        <p:nvSpPr>
          <p:cNvPr id="7" name="TextBox 6"/>
          <p:cNvSpPr txBox="1"/>
          <p:nvPr/>
        </p:nvSpPr>
        <p:spPr>
          <a:xfrm>
            <a:off x="2281226" y="4281497"/>
            <a:ext cx="2715097" cy="369332"/>
          </a:xfrm>
          <a:prstGeom prst="rect">
            <a:avLst/>
          </a:prstGeom>
          <a:noFill/>
        </p:spPr>
        <p:txBody>
          <a:bodyPr wrap="square" rtlCol="0">
            <a:spAutoFit/>
          </a:bodyPr>
          <a:lstStyle/>
          <a:p>
            <a:r>
              <a:rPr lang="en-US" dirty="0" smtClean="0">
                <a:solidFill>
                  <a:schemeClr val="bg1"/>
                </a:solidFill>
                <a:latin typeface="Bookman Old Style" panose="02050604050505020204" pitchFamily="18" charset="0"/>
              </a:rPr>
              <a:t>with 100% accuracy</a:t>
            </a:r>
            <a:endParaRPr lang="en-US" dirty="0">
              <a:solidFill>
                <a:schemeClr val="bg1"/>
              </a:solidFill>
              <a:latin typeface="Bookman Old Style" panose="02050604050505020204" pitchFamily="18" charset="0"/>
            </a:endParaRPr>
          </a:p>
        </p:txBody>
      </p:sp>
      <p:sp>
        <p:nvSpPr>
          <p:cNvPr id="8" name="TextBox 7"/>
          <p:cNvSpPr txBox="1"/>
          <p:nvPr/>
        </p:nvSpPr>
        <p:spPr>
          <a:xfrm>
            <a:off x="2290746" y="5162567"/>
            <a:ext cx="6532571" cy="369332"/>
          </a:xfrm>
          <a:prstGeom prst="rect">
            <a:avLst/>
          </a:prstGeom>
          <a:noFill/>
        </p:spPr>
        <p:txBody>
          <a:bodyPr wrap="square" rtlCol="0">
            <a:spAutoFit/>
          </a:bodyPr>
          <a:lstStyle/>
          <a:p>
            <a:r>
              <a:rPr lang="en-US" dirty="0">
                <a:solidFill>
                  <a:schemeClr val="bg1"/>
                </a:solidFill>
                <a:latin typeface="Bookman Old Style" panose="02050604050505020204" pitchFamily="18" charset="0"/>
              </a:rPr>
              <a:t>b</a:t>
            </a:r>
            <a:r>
              <a:rPr lang="en-US" dirty="0" smtClean="0">
                <a:solidFill>
                  <a:schemeClr val="bg1"/>
                </a:solidFill>
                <a:latin typeface="Bookman Old Style" panose="02050604050505020204" pitchFamily="18" charset="0"/>
              </a:rPr>
              <a:t>y the end of the 4</a:t>
            </a:r>
            <a:r>
              <a:rPr lang="en-US" baseline="30000" dirty="0" smtClean="0">
                <a:solidFill>
                  <a:schemeClr val="bg1"/>
                </a:solidFill>
                <a:latin typeface="Bookman Old Style" panose="02050604050505020204" pitchFamily="18" charset="0"/>
              </a:rPr>
              <a:t>th</a:t>
            </a:r>
            <a:r>
              <a:rPr lang="en-US" dirty="0" smtClean="0">
                <a:solidFill>
                  <a:schemeClr val="bg1"/>
                </a:solidFill>
                <a:latin typeface="Bookman Old Style" panose="02050604050505020204" pitchFamily="18" charset="0"/>
              </a:rPr>
              <a:t> nine weeks. </a:t>
            </a:r>
            <a:r>
              <a:rPr lang="en-US" dirty="0">
                <a:solidFill>
                  <a:schemeClr val="bg1"/>
                </a:solidFill>
                <a:latin typeface="Bookman Old Style" panose="02050604050505020204" pitchFamily="18" charset="0"/>
              </a:rPr>
              <a:t> </a:t>
            </a:r>
            <a:r>
              <a:rPr lang="en-US" dirty="0" smtClean="0">
                <a:solidFill>
                  <a:schemeClr val="bg1"/>
                </a:solidFill>
                <a:latin typeface="Bookman Old Style" panose="02050604050505020204" pitchFamily="18" charset="0"/>
              </a:rPr>
              <a:t>(TS.AT10.5A)  </a:t>
            </a:r>
            <a:endParaRPr lang="en-US"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xmlns="" val="208793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4156" y="821634"/>
            <a:ext cx="10177670" cy="4247317"/>
          </a:xfrm>
          <a:prstGeom prst="rect">
            <a:avLst/>
          </a:prstGeom>
          <a:solidFill>
            <a:schemeClr val="tx1"/>
          </a:solidFill>
        </p:spPr>
        <p:txBody>
          <a:bodyPr wrap="square" rtlCol="0">
            <a:spAutoFit/>
          </a:bodyPr>
          <a:lstStyle/>
          <a:p>
            <a:r>
              <a:rPr lang="en-US" sz="3600" dirty="0" smtClean="0">
                <a:solidFill>
                  <a:schemeClr val="bg1"/>
                </a:solidFill>
                <a:latin typeface="Bookman Old Style" panose="02050604050505020204" pitchFamily="18" charset="0"/>
              </a:rPr>
              <a:t>Through direct instruction, Michael will complete two prerequisite college requirements that include developing </a:t>
            </a:r>
            <a:r>
              <a:rPr lang="en-US" sz="3600" dirty="0">
                <a:solidFill>
                  <a:schemeClr val="bg1"/>
                </a:solidFill>
                <a:latin typeface="Bookman Old Style" panose="02050604050505020204" pitchFamily="18" charset="0"/>
              </a:rPr>
              <a:t>a short personal essay and obtaining at least two or three college applications to </a:t>
            </a:r>
            <a:r>
              <a:rPr lang="en-US" sz="3600" dirty="0" smtClean="0">
                <a:solidFill>
                  <a:schemeClr val="bg1"/>
                </a:solidFill>
                <a:latin typeface="Bookman Old Style" panose="02050604050505020204" pitchFamily="18" charset="0"/>
              </a:rPr>
              <a:t>complete with 100% accuracy by the end of the 4</a:t>
            </a:r>
            <a:r>
              <a:rPr lang="en-US" sz="3600" baseline="30000" dirty="0" smtClean="0">
                <a:solidFill>
                  <a:schemeClr val="bg1"/>
                </a:solidFill>
                <a:latin typeface="Bookman Old Style" panose="02050604050505020204" pitchFamily="18" charset="0"/>
              </a:rPr>
              <a:t>th</a:t>
            </a:r>
            <a:r>
              <a:rPr lang="en-US" sz="3600" dirty="0" smtClean="0">
                <a:solidFill>
                  <a:schemeClr val="bg1"/>
                </a:solidFill>
                <a:latin typeface="Bookman Old Style" panose="02050604050505020204" pitchFamily="18" charset="0"/>
              </a:rPr>
              <a:t> nine weeks. (TS.AT10.5A) </a:t>
            </a:r>
            <a:endParaRPr lang="en-US" sz="3600" dirty="0">
              <a:solidFill>
                <a:schemeClr val="bg1"/>
              </a:solidFill>
              <a:latin typeface="Bookman Old Style" panose="02050604050505020204" pitchFamily="18" charset="0"/>
            </a:endParaRPr>
          </a:p>
          <a:p>
            <a:endParaRPr lang="en-US" dirty="0"/>
          </a:p>
        </p:txBody>
      </p:sp>
    </p:spTree>
    <p:extLst>
      <p:ext uri="{BB962C8B-B14F-4D97-AF65-F5344CB8AC3E}">
        <p14:creationId xmlns:p14="http://schemas.microsoft.com/office/powerpoint/2010/main" xmlns="" val="25708907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75764" y="484094"/>
            <a:ext cx="11460077" cy="46003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22683880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92954" y="815834"/>
            <a:ext cx="11453256" cy="355445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1901043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1" y="214919"/>
            <a:ext cx="10768303" cy="1168400"/>
          </a:xfrm>
        </p:spPr>
        <p:txBody>
          <a:bodyPr>
            <a:noAutofit/>
          </a:bodyPr>
          <a:lstStyle/>
          <a:p>
            <a:pPr algn="ctr"/>
            <a:r>
              <a:rPr lang="en-US" sz="6000" b="1" u="sng" dirty="0">
                <a:solidFill>
                  <a:schemeClr val="tx1"/>
                </a:solidFill>
              </a:rPr>
              <a:t>Standards &amp; Curriculum Guides</a:t>
            </a:r>
          </a:p>
        </p:txBody>
      </p:sp>
      <p:sp>
        <p:nvSpPr>
          <p:cNvPr id="2" name="TextBox 1"/>
          <p:cNvSpPr txBox="1"/>
          <p:nvPr/>
        </p:nvSpPr>
        <p:spPr>
          <a:xfrm>
            <a:off x="225443" y="1351594"/>
            <a:ext cx="11872161" cy="735586"/>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College - &amp; Career – Ready Standards</a:t>
            </a:r>
          </a:p>
        </p:txBody>
      </p:sp>
      <p:sp>
        <p:nvSpPr>
          <p:cNvPr id="6" name="TextBox 5"/>
          <p:cNvSpPr txBox="1"/>
          <p:nvPr/>
        </p:nvSpPr>
        <p:spPr>
          <a:xfrm>
            <a:off x="223193" y="2065282"/>
            <a:ext cx="7342844" cy="735586"/>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Curriculum Guides</a:t>
            </a:r>
          </a:p>
        </p:txBody>
      </p:sp>
      <p:sp>
        <p:nvSpPr>
          <p:cNvPr id="7" name="TextBox 6"/>
          <p:cNvSpPr txBox="1"/>
          <p:nvPr/>
        </p:nvSpPr>
        <p:spPr>
          <a:xfrm>
            <a:off x="229790" y="2751082"/>
            <a:ext cx="7890943" cy="735586"/>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Extended Standards</a:t>
            </a:r>
          </a:p>
        </p:txBody>
      </p:sp>
      <p:sp>
        <p:nvSpPr>
          <p:cNvPr id="45" name="TextBox 44"/>
          <p:cNvSpPr txBox="1"/>
          <p:nvPr/>
        </p:nvSpPr>
        <p:spPr>
          <a:xfrm>
            <a:off x="3285514" y="5420460"/>
            <a:ext cx="5251671" cy="677108"/>
          </a:xfrm>
          <a:prstGeom prst="rect">
            <a:avLst/>
          </a:prstGeom>
          <a:noFill/>
        </p:spPr>
        <p:txBody>
          <a:bodyPr wrap="square" rtlCol="0">
            <a:spAutoFit/>
          </a:bodyPr>
          <a:lstStyle/>
          <a:p>
            <a:pPr algn="ctr" defTabSz="457200">
              <a:lnSpc>
                <a:spcPct val="95000"/>
              </a:lnSpc>
            </a:pPr>
            <a:r>
              <a:rPr lang="en-US" sz="2000" b="1" dirty="0">
                <a:solidFill>
                  <a:prstClr val="white"/>
                </a:solidFill>
                <a:hlinkClick r:id="rId3"/>
              </a:rPr>
              <a:t>http://alex.state.al.us/specialed/</a:t>
            </a:r>
            <a:endParaRPr lang="en-US" sz="2000" b="1" dirty="0">
              <a:solidFill>
                <a:prstClr val="white"/>
              </a:solidFill>
            </a:endParaRPr>
          </a:p>
          <a:p>
            <a:pPr algn="ctr" defTabSz="457200">
              <a:lnSpc>
                <a:spcPct val="95000"/>
              </a:lnSpc>
            </a:pPr>
            <a:endParaRPr lang="en-US" sz="2000" b="1" dirty="0">
              <a:solidFill>
                <a:prstClr val="white"/>
              </a:solidFill>
            </a:endParaRPr>
          </a:p>
        </p:txBody>
      </p:sp>
      <p:sp>
        <p:nvSpPr>
          <p:cNvPr id="46" name="TextBox 45"/>
          <p:cNvSpPr txBox="1"/>
          <p:nvPr/>
        </p:nvSpPr>
        <p:spPr>
          <a:xfrm>
            <a:off x="480956" y="5420460"/>
            <a:ext cx="3131818" cy="677108"/>
          </a:xfrm>
          <a:prstGeom prst="rect">
            <a:avLst/>
          </a:prstGeom>
          <a:noFill/>
        </p:spPr>
        <p:txBody>
          <a:bodyPr wrap="none" rtlCol="0">
            <a:spAutoFit/>
          </a:bodyPr>
          <a:lstStyle/>
          <a:p>
            <a:pPr algn="ctr" defTabSz="457200">
              <a:lnSpc>
                <a:spcPct val="95000"/>
              </a:lnSpc>
            </a:pPr>
            <a:r>
              <a:rPr lang="en-US" sz="2000" b="1" dirty="0">
                <a:solidFill>
                  <a:prstClr val="white"/>
                </a:solidFill>
                <a:hlinkClick r:id="rId4"/>
              </a:rPr>
              <a:t>http://alex.state.al.us/ccrs/</a:t>
            </a:r>
            <a:endParaRPr lang="en-US" sz="2000" b="1" dirty="0">
              <a:solidFill>
                <a:prstClr val="white"/>
              </a:solidFill>
            </a:endParaRPr>
          </a:p>
          <a:p>
            <a:pPr algn="ctr" defTabSz="457200">
              <a:lnSpc>
                <a:spcPct val="95000"/>
              </a:lnSpc>
            </a:pPr>
            <a:endParaRPr lang="en-US" sz="2000" b="1" dirty="0">
              <a:solidFill>
                <a:prstClr val="white"/>
              </a:solidFill>
            </a:endParaRPr>
          </a:p>
        </p:txBody>
      </p:sp>
      <p:sp>
        <p:nvSpPr>
          <p:cNvPr id="47" name="TextBox 46"/>
          <p:cNvSpPr txBox="1"/>
          <p:nvPr/>
        </p:nvSpPr>
        <p:spPr>
          <a:xfrm>
            <a:off x="8415995" y="5420459"/>
            <a:ext cx="3421449" cy="677108"/>
          </a:xfrm>
          <a:prstGeom prst="rect">
            <a:avLst/>
          </a:prstGeom>
          <a:noFill/>
        </p:spPr>
        <p:txBody>
          <a:bodyPr wrap="none" rtlCol="0">
            <a:spAutoFit/>
          </a:bodyPr>
          <a:lstStyle/>
          <a:p>
            <a:pPr defTabSz="457200">
              <a:lnSpc>
                <a:spcPct val="95000"/>
              </a:lnSpc>
            </a:pPr>
            <a:r>
              <a:rPr lang="en-US" sz="2000" b="1" dirty="0">
                <a:solidFill>
                  <a:prstClr val="white"/>
                </a:solidFill>
                <a:hlinkClick r:id="rId5"/>
              </a:rPr>
              <a:t>http://www.alsde.edu/home/</a:t>
            </a:r>
            <a:endParaRPr lang="en-US" sz="2000" b="1" dirty="0">
              <a:solidFill>
                <a:prstClr val="white"/>
              </a:solidFill>
            </a:endParaRPr>
          </a:p>
          <a:p>
            <a:pPr defTabSz="457200">
              <a:lnSpc>
                <a:spcPct val="95000"/>
              </a:lnSpc>
            </a:pPr>
            <a:endParaRPr lang="en-US" sz="2000" b="1" dirty="0">
              <a:solidFill>
                <a:prstClr val="white"/>
              </a:solidFill>
            </a:endParaRPr>
          </a:p>
        </p:txBody>
      </p:sp>
    </p:spTree>
    <p:extLst>
      <p:ext uri="{BB962C8B-B14F-4D97-AF65-F5344CB8AC3E}">
        <p14:creationId xmlns:p14="http://schemas.microsoft.com/office/powerpoint/2010/main" xmlns="" val="177941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43115" y="999744"/>
            <a:ext cx="11206459" cy="3401568"/>
          </a:xfrm>
          <a:prstGeom prst="rect">
            <a:avLst/>
          </a:prstGeom>
          <a:effectLst>
            <a:outerShdw blurRad="63500" sx="102000" sy="102000" algn="ctr" rotWithShape="0">
              <a:prstClr val="black">
                <a:alpha val="40000"/>
              </a:prstClr>
            </a:outerShdw>
          </a:effectLst>
        </p:spPr>
      </p:pic>
      <p:sp>
        <p:nvSpPr>
          <p:cNvPr id="3" name="Rounded Rectangle 2"/>
          <p:cNvSpPr/>
          <p:nvPr/>
        </p:nvSpPr>
        <p:spPr>
          <a:xfrm>
            <a:off x="633984" y="2938272"/>
            <a:ext cx="10777728" cy="633984"/>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1791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610541" y="218056"/>
            <a:ext cx="8819346" cy="5776020"/>
          </a:xfrm>
          <a:prstGeom prst="rect">
            <a:avLst/>
          </a:prstGeom>
        </p:spPr>
      </p:pic>
      <p:sp>
        <p:nvSpPr>
          <p:cNvPr id="4" name="TextBox 3"/>
          <p:cNvSpPr txBox="1"/>
          <p:nvPr/>
        </p:nvSpPr>
        <p:spPr>
          <a:xfrm>
            <a:off x="2271705" y="3228980"/>
            <a:ext cx="3956817" cy="369332"/>
          </a:xfrm>
          <a:prstGeom prst="rect">
            <a:avLst/>
          </a:prstGeom>
          <a:noFill/>
        </p:spPr>
        <p:txBody>
          <a:bodyPr wrap="square" rtlCol="0">
            <a:spAutoFit/>
          </a:bodyPr>
          <a:lstStyle/>
          <a:p>
            <a:r>
              <a:rPr lang="en-US" dirty="0" smtClean="0">
                <a:solidFill>
                  <a:schemeClr val="bg1"/>
                </a:solidFill>
                <a:latin typeface="Bookman Old Style" panose="02050604050505020204" pitchFamily="18" charset="0"/>
              </a:rPr>
              <a:t>with direct instruction</a:t>
            </a:r>
            <a:endParaRPr lang="en-US" dirty="0">
              <a:solidFill>
                <a:schemeClr val="bg1"/>
              </a:solidFill>
              <a:latin typeface="Bookman Old Style" panose="02050604050505020204" pitchFamily="18" charset="0"/>
            </a:endParaRPr>
          </a:p>
        </p:txBody>
      </p:sp>
      <p:sp>
        <p:nvSpPr>
          <p:cNvPr id="5" name="TextBox 4"/>
          <p:cNvSpPr txBox="1"/>
          <p:nvPr/>
        </p:nvSpPr>
        <p:spPr>
          <a:xfrm>
            <a:off x="2281226" y="1924040"/>
            <a:ext cx="7763922" cy="646331"/>
          </a:xfrm>
          <a:prstGeom prst="rect">
            <a:avLst/>
          </a:prstGeom>
          <a:noFill/>
        </p:spPr>
        <p:txBody>
          <a:bodyPr wrap="square" rtlCol="0">
            <a:spAutoFit/>
          </a:bodyPr>
          <a:lstStyle/>
          <a:p>
            <a:r>
              <a:rPr lang="en-US" dirty="0">
                <a:solidFill>
                  <a:schemeClr val="bg1"/>
                </a:solidFill>
                <a:latin typeface="Bookman Old Style" panose="02050604050505020204" pitchFamily="18" charset="0"/>
              </a:rPr>
              <a:t>w</a:t>
            </a:r>
            <a:r>
              <a:rPr lang="en-US" dirty="0" smtClean="0">
                <a:solidFill>
                  <a:schemeClr val="bg1"/>
                </a:solidFill>
                <a:latin typeface="Bookman Old Style" panose="02050604050505020204" pitchFamily="18" charset="0"/>
              </a:rPr>
              <a:t>ill develop a checklist of courses that outline his personal 4 x 4 plan to review and follow during high school.</a:t>
            </a:r>
            <a:endParaRPr lang="en-US" dirty="0">
              <a:solidFill>
                <a:schemeClr val="bg1"/>
              </a:solidFill>
              <a:latin typeface="Bookman Old Style" panose="02050604050505020204" pitchFamily="18" charset="0"/>
            </a:endParaRPr>
          </a:p>
        </p:txBody>
      </p:sp>
      <p:sp>
        <p:nvSpPr>
          <p:cNvPr id="6" name="TextBox 5"/>
          <p:cNvSpPr txBox="1"/>
          <p:nvPr/>
        </p:nvSpPr>
        <p:spPr>
          <a:xfrm>
            <a:off x="2276456" y="967410"/>
            <a:ext cx="1487161" cy="369332"/>
          </a:xfrm>
          <a:prstGeom prst="rect">
            <a:avLst/>
          </a:prstGeom>
          <a:noFill/>
        </p:spPr>
        <p:txBody>
          <a:bodyPr wrap="square" rtlCol="0">
            <a:spAutoFit/>
          </a:bodyPr>
          <a:lstStyle/>
          <a:p>
            <a:r>
              <a:rPr lang="en-US" dirty="0" smtClean="0">
                <a:solidFill>
                  <a:schemeClr val="bg1"/>
                </a:solidFill>
                <a:latin typeface="Bookman Old Style" panose="02050604050505020204" pitchFamily="18" charset="0"/>
              </a:rPr>
              <a:t>Michael</a:t>
            </a:r>
            <a:endParaRPr lang="en-US" dirty="0">
              <a:solidFill>
                <a:schemeClr val="bg1"/>
              </a:solidFill>
              <a:latin typeface="Bookman Old Style" panose="02050604050505020204" pitchFamily="18" charset="0"/>
            </a:endParaRPr>
          </a:p>
        </p:txBody>
      </p:sp>
      <p:sp>
        <p:nvSpPr>
          <p:cNvPr id="7" name="TextBox 6"/>
          <p:cNvSpPr txBox="1"/>
          <p:nvPr/>
        </p:nvSpPr>
        <p:spPr>
          <a:xfrm>
            <a:off x="2281226" y="4281497"/>
            <a:ext cx="2715097" cy="369332"/>
          </a:xfrm>
          <a:prstGeom prst="rect">
            <a:avLst/>
          </a:prstGeom>
          <a:noFill/>
        </p:spPr>
        <p:txBody>
          <a:bodyPr wrap="square" rtlCol="0">
            <a:spAutoFit/>
          </a:bodyPr>
          <a:lstStyle/>
          <a:p>
            <a:r>
              <a:rPr lang="en-US" dirty="0" smtClean="0">
                <a:solidFill>
                  <a:schemeClr val="bg1"/>
                </a:solidFill>
                <a:latin typeface="Bookman Old Style" panose="02050604050505020204" pitchFamily="18" charset="0"/>
              </a:rPr>
              <a:t>with 100% accuracy</a:t>
            </a:r>
            <a:endParaRPr lang="en-US" dirty="0">
              <a:solidFill>
                <a:schemeClr val="bg1"/>
              </a:solidFill>
              <a:latin typeface="Bookman Old Style" panose="02050604050505020204" pitchFamily="18" charset="0"/>
            </a:endParaRPr>
          </a:p>
        </p:txBody>
      </p:sp>
      <p:sp>
        <p:nvSpPr>
          <p:cNvPr id="8" name="TextBox 7"/>
          <p:cNvSpPr txBox="1"/>
          <p:nvPr/>
        </p:nvSpPr>
        <p:spPr>
          <a:xfrm>
            <a:off x="2290746" y="5162567"/>
            <a:ext cx="6532571" cy="369332"/>
          </a:xfrm>
          <a:prstGeom prst="rect">
            <a:avLst/>
          </a:prstGeom>
          <a:noFill/>
        </p:spPr>
        <p:txBody>
          <a:bodyPr wrap="square" rtlCol="0">
            <a:spAutoFit/>
          </a:bodyPr>
          <a:lstStyle/>
          <a:p>
            <a:r>
              <a:rPr lang="en-US" dirty="0">
                <a:solidFill>
                  <a:schemeClr val="bg1"/>
                </a:solidFill>
                <a:latin typeface="Bookman Old Style" panose="02050604050505020204" pitchFamily="18" charset="0"/>
              </a:rPr>
              <a:t>b</a:t>
            </a:r>
            <a:r>
              <a:rPr lang="en-US" dirty="0" smtClean="0">
                <a:solidFill>
                  <a:schemeClr val="bg1"/>
                </a:solidFill>
                <a:latin typeface="Bookman Old Style" panose="02050604050505020204" pitchFamily="18" charset="0"/>
              </a:rPr>
              <a:t>y the end of the first nine weeks  (TS.OC10.5A)  </a:t>
            </a:r>
            <a:endParaRPr lang="en-US"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xmlns="" val="381934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4156" y="821634"/>
            <a:ext cx="10177670" cy="3139321"/>
          </a:xfrm>
          <a:prstGeom prst="rect">
            <a:avLst/>
          </a:prstGeom>
          <a:solidFill>
            <a:schemeClr val="tx1"/>
          </a:solidFill>
        </p:spPr>
        <p:txBody>
          <a:bodyPr wrap="square" rtlCol="0">
            <a:spAutoFit/>
          </a:bodyPr>
          <a:lstStyle/>
          <a:p>
            <a:r>
              <a:rPr lang="en-US" sz="3600" dirty="0" smtClean="0">
                <a:solidFill>
                  <a:schemeClr val="bg1"/>
                </a:solidFill>
                <a:latin typeface="Bookman Old Style" panose="02050604050505020204" pitchFamily="18" charset="0"/>
              </a:rPr>
              <a:t>By the end of the first nine weeks with direct instruction, Michael will develop a checklist of course that outline his personal 4 x 4 plan to review and follow with 100% accuracy during high school.  (TS.OC10.5)</a:t>
            </a:r>
            <a:endParaRPr lang="en-US" sz="3600" dirty="0">
              <a:solidFill>
                <a:schemeClr val="bg1"/>
              </a:solidFill>
              <a:latin typeface="Bookman Old Style" panose="02050604050505020204" pitchFamily="18" charset="0"/>
            </a:endParaRPr>
          </a:p>
          <a:p>
            <a:endParaRPr lang="en-US" dirty="0"/>
          </a:p>
        </p:txBody>
      </p:sp>
    </p:spTree>
    <p:extLst>
      <p:ext uri="{BB962C8B-B14F-4D97-AF65-F5344CB8AC3E}">
        <p14:creationId xmlns:p14="http://schemas.microsoft.com/office/powerpoint/2010/main" xmlns="" val="36673069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92954" y="815834"/>
            <a:ext cx="11453256" cy="355445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34741635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28170" y="994857"/>
            <a:ext cx="11643828" cy="34561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17085157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90087" y="760618"/>
            <a:ext cx="11118716" cy="3933301"/>
          </a:xfrm>
          <a:prstGeom prst="rect">
            <a:avLst/>
          </a:prstGeom>
          <a:effectLst>
            <a:outerShdw blurRad="63500" sx="102000" sy="102000" algn="ctr" rotWithShape="0">
              <a:prstClr val="black">
                <a:alpha val="40000"/>
              </a:prstClr>
            </a:outerShdw>
          </a:effectLst>
        </p:spPr>
      </p:pic>
      <p:sp>
        <p:nvSpPr>
          <p:cNvPr id="3" name="Rounded Rectangle 2"/>
          <p:cNvSpPr/>
          <p:nvPr/>
        </p:nvSpPr>
        <p:spPr>
          <a:xfrm>
            <a:off x="633984" y="3925824"/>
            <a:ext cx="10777728" cy="633984"/>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0880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610541" y="218056"/>
            <a:ext cx="8819346" cy="5776020"/>
          </a:xfrm>
          <a:prstGeom prst="rect">
            <a:avLst/>
          </a:prstGeom>
        </p:spPr>
      </p:pic>
      <p:sp>
        <p:nvSpPr>
          <p:cNvPr id="4" name="TextBox 3"/>
          <p:cNvSpPr txBox="1"/>
          <p:nvPr/>
        </p:nvSpPr>
        <p:spPr>
          <a:xfrm>
            <a:off x="2271705" y="3228980"/>
            <a:ext cx="3956817" cy="369332"/>
          </a:xfrm>
          <a:prstGeom prst="rect">
            <a:avLst/>
          </a:prstGeom>
          <a:noFill/>
        </p:spPr>
        <p:txBody>
          <a:bodyPr wrap="square" rtlCol="0">
            <a:spAutoFit/>
          </a:bodyPr>
          <a:lstStyle/>
          <a:p>
            <a:r>
              <a:rPr lang="en-US" dirty="0" smtClean="0">
                <a:solidFill>
                  <a:schemeClr val="bg1"/>
                </a:solidFill>
                <a:latin typeface="Bookman Old Style" panose="02050604050505020204" pitchFamily="18" charset="0"/>
              </a:rPr>
              <a:t>with direct instruction</a:t>
            </a:r>
            <a:endParaRPr lang="en-US" dirty="0">
              <a:solidFill>
                <a:schemeClr val="bg1"/>
              </a:solidFill>
              <a:latin typeface="Bookman Old Style" panose="02050604050505020204" pitchFamily="18" charset="0"/>
            </a:endParaRPr>
          </a:p>
        </p:txBody>
      </p:sp>
      <p:sp>
        <p:nvSpPr>
          <p:cNvPr id="5" name="TextBox 4"/>
          <p:cNvSpPr txBox="1"/>
          <p:nvPr/>
        </p:nvSpPr>
        <p:spPr>
          <a:xfrm>
            <a:off x="2281226" y="1924040"/>
            <a:ext cx="7763922" cy="646331"/>
          </a:xfrm>
          <a:prstGeom prst="rect">
            <a:avLst/>
          </a:prstGeom>
          <a:noFill/>
        </p:spPr>
        <p:txBody>
          <a:bodyPr wrap="square" rtlCol="0">
            <a:spAutoFit/>
          </a:bodyPr>
          <a:lstStyle/>
          <a:p>
            <a:r>
              <a:rPr lang="en-US" dirty="0">
                <a:solidFill>
                  <a:schemeClr val="bg1"/>
                </a:solidFill>
                <a:latin typeface="Bookman Old Style" panose="02050604050505020204" pitchFamily="18" charset="0"/>
              </a:rPr>
              <a:t>w</a:t>
            </a:r>
            <a:r>
              <a:rPr lang="en-US" dirty="0" smtClean="0">
                <a:solidFill>
                  <a:schemeClr val="bg1"/>
                </a:solidFill>
                <a:latin typeface="Bookman Old Style" panose="02050604050505020204" pitchFamily="18" charset="0"/>
              </a:rPr>
              <a:t>ill identify and practice one area of financial responsibility for independent living.</a:t>
            </a:r>
            <a:endParaRPr lang="en-US" dirty="0">
              <a:solidFill>
                <a:schemeClr val="bg1"/>
              </a:solidFill>
              <a:latin typeface="Bookman Old Style" panose="02050604050505020204" pitchFamily="18" charset="0"/>
            </a:endParaRPr>
          </a:p>
        </p:txBody>
      </p:sp>
      <p:sp>
        <p:nvSpPr>
          <p:cNvPr id="6" name="TextBox 5"/>
          <p:cNvSpPr txBox="1"/>
          <p:nvPr/>
        </p:nvSpPr>
        <p:spPr>
          <a:xfrm>
            <a:off x="2276456" y="967410"/>
            <a:ext cx="1487161" cy="369332"/>
          </a:xfrm>
          <a:prstGeom prst="rect">
            <a:avLst/>
          </a:prstGeom>
          <a:noFill/>
        </p:spPr>
        <p:txBody>
          <a:bodyPr wrap="square" rtlCol="0">
            <a:spAutoFit/>
          </a:bodyPr>
          <a:lstStyle/>
          <a:p>
            <a:r>
              <a:rPr lang="en-US" dirty="0" smtClean="0">
                <a:solidFill>
                  <a:schemeClr val="bg1"/>
                </a:solidFill>
                <a:latin typeface="Bookman Old Style" panose="02050604050505020204" pitchFamily="18" charset="0"/>
              </a:rPr>
              <a:t>Michael</a:t>
            </a:r>
            <a:endParaRPr lang="en-US" dirty="0">
              <a:solidFill>
                <a:schemeClr val="bg1"/>
              </a:solidFill>
              <a:latin typeface="Bookman Old Style" panose="02050604050505020204" pitchFamily="18" charset="0"/>
            </a:endParaRPr>
          </a:p>
        </p:txBody>
      </p:sp>
      <p:sp>
        <p:nvSpPr>
          <p:cNvPr id="7" name="TextBox 6"/>
          <p:cNvSpPr txBox="1"/>
          <p:nvPr/>
        </p:nvSpPr>
        <p:spPr>
          <a:xfrm>
            <a:off x="2281226" y="4281497"/>
            <a:ext cx="2715097" cy="369332"/>
          </a:xfrm>
          <a:prstGeom prst="rect">
            <a:avLst/>
          </a:prstGeom>
          <a:noFill/>
        </p:spPr>
        <p:txBody>
          <a:bodyPr wrap="square" rtlCol="0">
            <a:spAutoFit/>
          </a:bodyPr>
          <a:lstStyle/>
          <a:p>
            <a:r>
              <a:rPr lang="en-US" dirty="0" smtClean="0">
                <a:solidFill>
                  <a:schemeClr val="bg1"/>
                </a:solidFill>
                <a:latin typeface="Bookman Old Style" panose="02050604050505020204" pitchFamily="18" charset="0"/>
              </a:rPr>
              <a:t>with 100% accuracy</a:t>
            </a:r>
            <a:endParaRPr lang="en-US" dirty="0">
              <a:solidFill>
                <a:schemeClr val="bg1"/>
              </a:solidFill>
              <a:latin typeface="Bookman Old Style" panose="02050604050505020204" pitchFamily="18" charset="0"/>
            </a:endParaRPr>
          </a:p>
        </p:txBody>
      </p:sp>
      <p:sp>
        <p:nvSpPr>
          <p:cNvPr id="8" name="TextBox 7"/>
          <p:cNvSpPr txBox="1"/>
          <p:nvPr/>
        </p:nvSpPr>
        <p:spPr>
          <a:xfrm>
            <a:off x="2290746" y="5162567"/>
            <a:ext cx="6532571" cy="369332"/>
          </a:xfrm>
          <a:prstGeom prst="rect">
            <a:avLst/>
          </a:prstGeom>
          <a:noFill/>
        </p:spPr>
        <p:txBody>
          <a:bodyPr wrap="square" rtlCol="0">
            <a:spAutoFit/>
          </a:bodyPr>
          <a:lstStyle/>
          <a:p>
            <a:r>
              <a:rPr lang="en-US" dirty="0">
                <a:solidFill>
                  <a:schemeClr val="bg1"/>
                </a:solidFill>
                <a:latin typeface="Bookman Old Style" panose="02050604050505020204" pitchFamily="18" charset="0"/>
              </a:rPr>
              <a:t>B</a:t>
            </a:r>
            <a:r>
              <a:rPr lang="en-US" dirty="0" smtClean="0">
                <a:solidFill>
                  <a:schemeClr val="bg1"/>
                </a:solidFill>
                <a:latin typeface="Bookman Old Style" panose="02050604050505020204" pitchFamily="18" charset="0"/>
              </a:rPr>
              <a:t>y the end of the first nine weeks  (TS.PS9.1C)  </a:t>
            </a:r>
            <a:endParaRPr lang="en-US"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xmlns="" val="82312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4156" y="821634"/>
            <a:ext cx="10177670" cy="3139321"/>
          </a:xfrm>
          <a:prstGeom prst="rect">
            <a:avLst/>
          </a:prstGeom>
          <a:solidFill>
            <a:schemeClr val="tx1"/>
          </a:solidFill>
        </p:spPr>
        <p:txBody>
          <a:bodyPr wrap="square" rtlCol="0">
            <a:spAutoFit/>
          </a:bodyPr>
          <a:lstStyle/>
          <a:p>
            <a:r>
              <a:rPr lang="en-US" sz="3600" dirty="0" smtClean="0">
                <a:solidFill>
                  <a:schemeClr val="bg1"/>
                </a:solidFill>
                <a:latin typeface="Bookman Old Style" panose="02050604050505020204" pitchFamily="18" charset="0"/>
              </a:rPr>
              <a:t>By the end of the 4</a:t>
            </a:r>
            <a:r>
              <a:rPr lang="en-US" sz="3600" baseline="30000" dirty="0" smtClean="0">
                <a:solidFill>
                  <a:schemeClr val="bg1"/>
                </a:solidFill>
                <a:latin typeface="Bookman Old Style" panose="02050604050505020204" pitchFamily="18" charset="0"/>
              </a:rPr>
              <a:t>th</a:t>
            </a:r>
            <a:r>
              <a:rPr lang="en-US" sz="3600" dirty="0" smtClean="0">
                <a:solidFill>
                  <a:schemeClr val="bg1"/>
                </a:solidFill>
                <a:latin typeface="Bookman Old Style" panose="02050604050505020204" pitchFamily="18" charset="0"/>
              </a:rPr>
              <a:t> nine weeks with direct instruction, Michael will identify and practice with 100% accuracy one area of financial responsibility for independent living.  (TS.PS9.1C)</a:t>
            </a:r>
            <a:endParaRPr lang="en-US" sz="3600" dirty="0">
              <a:solidFill>
                <a:schemeClr val="bg1"/>
              </a:solidFill>
              <a:latin typeface="Bookman Old Style" panose="02050604050505020204" pitchFamily="18" charset="0"/>
            </a:endParaRPr>
          </a:p>
          <a:p>
            <a:endParaRPr lang="en-US" dirty="0"/>
          </a:p>
        </p:txBody>
      </p:sp>
    </p:spTree>
    <p:extLst>
      <p:ext uri="{BB962C8B-B14F-4D97-AF65-F5344CB8AC3E}">
        <p14:creationId xmlns:p14="http://schemas.microsoft.com/office/powerpoint/2010/main" xmlns="" val="25870489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453464" y="927247"/>
            <a:ext cx="11624550" cy="3533800"/>
          </a:xfrm>
          <a:prstGeom prst="rect">
            <a:avLst/>
          </a:prstGeom>
        </p:spPr>
      </p:pic>
    </p:spTree>
    <p:extLst>
      <p:ext uri="{BB962C8B-B14F-4D97-AF65-F5344CB8AC3E}">
        <p14:creationId xmlns:p14="http://schemas.microsoft.com/office/powerpoint/2010/main" xmlns="" val="36426402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01763" y="189104"/>
            <a:ext cx="4619165" cy="6025865"/>
          </a:xfrm>
          <a:prstGeom prst="rect">
            <a:avLst/>
          </a:prstGeom>
        </p:spPr>
      </p:pic>
      <p:pic>
        <p:nvPicPr>
          <p:cNvPr id="3" name="Picture 2"/>
          <p:cNvPicPr>
            <a:picLocks noChangeAspect="1"/>
          </p:cNvPicPr>
          <p:nvPr/>
        </p:nvPicPr>
        <p:blipFill>
          <a:blip r:embed="rId3" cstate="print"/>
          <a:stretch>
            <a:fillRect/>
          </a:stretch>
        </p:blipFill>
        <p:spPr>
          <a:xfrm>
            <a:off x="5987943" y="227583"/>
            <a:ext cx="4580349" cy="5987385"/>
          </a:xfrm>
          <a:prstGeom prst="rect">
            <a:avLst/>
          </a:prstGeom>
        </p:spPr>
      </p:pic>
    </p:spTree>
    <p:extLst>
      <p:ext uri="{BB962C8B-B14F-4D97-AF65-F5344CB8AC3E}">
        <p14:creationId xmlns:p14="http://schemas.microsoft.com/office/powerpoint/2010/main" xmlns="" val="2188497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69919" y="128854"/>
            <a:ext cx="5183675" cy="6587830"/>
          </a:xfrm>
          <a:prstGeom prst="rect">
            <a:avLst/>
          </a:prstGeom>
          <a:ln>
            <a:noFill/>
          </a:ln>
          <a:effectLst>
            <a:outerShdw blurRad="63500" sx="102000" sy="102000" algn="ctr"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69919" y="818795"/>
            <a:ext cx="5183676" cy="5594884"/>
          </a:xfrm>
          <a:prstGeom prst="rect">
            <a:avLst/>
          </a:prstGeom>
          <a:ln>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276659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2"/>
                                        </p:tgtEl>
                                        <p:attrNameLst>
                                          <p:attrName>style.opacity</p:attrName>
                                        </p:attrNameLst>
                                      </p:cBhvr>
                                      <p:to>
                                        <p:strVal val="0.5"/>
                                      </p:to>
                                    </p:set>
                                    <p:animEffect filter="image" prLst="opacity: 0.5">
                                      <p:cBhvr rctx="IE">
                                        <p:cTn id="14" dur="indefinite"/>
                                        <p:tgtEl>
                                          <p:spTgt spid="2"/>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400" dirty="0" smtClean="0">
                <a:effectLst/>
              </a:rPr>
              <a:t>Annual Goal Page(s)</a:t>
            </a:r>
            <a:endParaRPr lang="en-US" sz="5400" dirty="0">
              <a:effectLst/>
            </a:endParaRPr>
          </a:p>
        </p:txBody>
      </p:sp>
      <p:sp>
        <p:nvSpPr>
          <p:cNvPr id="4" name="Subtitle 3"/>
          <p:cNvSpPr>
            <a:spLocks noGrp="1"/>
          </p:cNvSpPr>
          <p:nvPr>
            <p:ph type="subTitle" idx="1"/>
          </p:nvPr>
        </p:nvSpPr>
        <p:spPr/>
        <p:txBody>
          <a:bodyPr/>
          <a:lstStyle/>
          <a:p>
            <a:r>
              <a:rPr lang="en-US" dirty="0" smtClean="0">
                <a:latin typeface="Trebuchet MS" panose="020B0603020202020204" pitchFamily="34" charset="0"/>
              </a:rPr>
              <a:t>STANDARDS-BASED IEP	</a:t>
            </a:r>
            <a:endParaRPr lang="en-US" dirty="0">
              <a:latin typeface="Trebuchet MS" panose="020B0603020202020204" pitchFamily="34" charset="0"/>
            </a:endParaRPr>
          </a:p>
        </p:txBody>
      </p:sp>
    </p:spTree>
    <p:extLst>
      <p:ext uri="{BB962C8B-B14F-4D97-AF65-F5344CB8AC3E}">
        <p14:creationId xmlns:p14="http://schemas.microsoft.com/office/powerpoint/2010/main" xmlns="" val="23663599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10465" y="612931"/>
            <a:ext cx="11317279" cy="44487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1937623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10391" y="228601"/>
            <a:ext cx="10691009" cy="5414962"/>
          </a:xfrm>
          <a:prstGeom prst="rect">
            <a:avLst/>
          </a:prstGeom>
          <a:ln>
            <a:solidFill>
              <a:schemeClr val="bg1"/>
            </a:solidFill>
          </a:ln>
          <a:effectLst>
            <a:outerShdw blurRad="63500" sx="102000" sy="102000" algn="ctr" rotWithShape="0">
              <a:prstClr val="black">
                <a:alpha val="40000"/>
              </a:prstClr>
            </a:outerShdw>
          </a:effectLst>
        </p:spPr>
      </p:pic>
      <p:sp>
        <p:nvSpPr>
          <p:cNvPr id="4" name="TextBox 3"/>
          <p:cNvSpPr txBox="1"/>
          <p:nvPr/>
        </p:nvSpPr>
        <p:spPr>
          <a:xfrm>
            <a:off x="773518" y="1157295"/>
            <a:ext cx="10164753" cy="830997"/>
          </a:xfrm>
          <a:prstGeom prst="rect">
            <a:avLst/>
          </a:prstGeom>
          <a:solidFill>
            <a:schemeClr val="tx1"/>
          </a:solidFill>
        </p:spPr>
        <p:txBody>
          <a:bodyPr wrap="square" rtlCol="0">
            <a:spAutoFit/>
          </a:bodyPr>
          <a:lstStyle/>
          <a:p>
            <a:r>
              <a:rPr lang="en-US" sz="2400" dirty="0" smtClean="0">
                <a:solidFill>
                  <a:schemeClr val="bg1"/>
                </a:solidFill>
                <a:latin typeface="Bookman Old Style" panose="02050604050505020204" pitchFamily="18" charset="0"/>
                <a:cs typeface="Times New Roman" panose="02020603050405020304" pitchFamily="18" charset="0"/>
              </a:rPr>
              <a:t>Recent assessments reveal that Michael is currently reading on a level that is consistent with a student in the sixth grade.  </a:t>
            </a:r>
            <a:endParaRPr lang="en-US" sz="2400" dirty="0">
              <a:solidFill>
                <a:schemeClr val="bg1"/>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xmlns="" val="153809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9" presetClass="emph" presetSubtype="0" nodeType="withEffect">
                                  <p:stCondLst>
                                    <p:cond delay="0"/>
                                  </p:stCondLst>
                                  <p:childTnLst>
                                    <p:set>
                                      <p:cBhvr rctx="PPT">
                                        <p:cTn id="11" dur="indefinite"/>
                                        <p:tgtEl>
                                          <p:spTgt spid="2"/>
                                        </p:tgtEl>
                                        <p:attrNameLst>
                                          <p:attrName>style.opacity</p:attrName>
                                        </p:attrNameLst>
                                      </p:cBhvr>
                                      <p:to>
                                        <p:strVal val="0.25"/>
                                      </p:to>
                                    </p:set>
                                    <p:animEffect filter="image" prLst="opacity: 0.25">
                                      <p:cBhvr rctx="IE">
                                        <p:cTn id="12"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10391" y="228601"/>
            <a:ext cx="10691009" cy="5414962"/>
          </a:xfrm>
          <a:prstGeom prst="rect">
            <a:avLst/>
          </a:prstGeom>
          <a:ln>
            <a:solidFill>
              <a:schemeClr val="bg1"/>
            </a:solidFill>
          </a:ln>
          <a:effectLst>
            <a:outerShdw blurRad="63500" sx="102000" sy="102000" algn="ctr" rotWithShape="0">
              <a:prstClr val="black">
                <a:alpha val="40000"/>
              </a:prstClr>
            </a:outerShdw>
          </a:effectLst>
        </p:spPr>
      </p:pic>
      <p:sp>
        <p:nvSpPr>
          <p:cNvPr id="4" name="TextBox 3"/>
          <p:cNvSpPr txBox="1"/>
          <p:nvPr/>
        </p:nvSpPr>
        <p:spPr>
          <a:xfrm>
            <a:off x="1053324" y="1143013"/>
            <a:ext cx="9905190" cy="523220"/>
          </a:xfrm>
          <a:prstGeom prst="rect">
            <a:avLst/>
          </a:prstGeom>
          <a:solidFill>
            <a:schemeClr val="tx1"/>
          </a:solidFill>
        </p:spPr>
        <p:txBody>
          <a:bodyPr wrap="square" rtlCol="0">
            <a:spAutoFit/>
          </a:bodyPr>
          <a:lstStyle/>
          <a:p>
            <a:r>
              <a:rPr lang="en-US" sz="1400" dirty="0">
                <a:solidFill>
                  <a:schemeClr val="bg1"/>
                </a:solidFill>
                <a:latin typeface="Bookman Old Style" panose="02050604050505020204" pitchFamily="18" charset="0"/>
                <a:cs typeface="Times New Roman" panose="02020603050405020304" pitchFamily="18" charset="0"/>
              </a:rPr>
              <a:t>Recent assessments reveal that Michael is currently reading on a level that is consistent with a student in the sixth grade. </a:t>
            </a:r>
          </a:p>
        </p:txBody>
      </p:sp>
    </p:spTree>
    <p:extLst>
      <p:ext uri="{BB962C8B-B14F-4D97-AF65-F5344CB8AC3E}">
        <p14:creationId xmlns:p14="http://schemas.microsoft.com/office/powerpoint/2010/main" xmlns="" val="1998264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10391" y="228601"/>
            <a:ext cx="10691009" cy="5414962"/>
          </a:xfrm>
          <a:prstGeom prst="rect">
            <a:avLst/>
          </a:prstGeom>
          <a:ln>
            <a:solidFill>
              <a:schemeClr val="bg1"/>
            </a:solidFill>
          </a:ln>
          <a:effectLst>
            <a:outerShdw blurRad="63500" sx="102000" sy="102000" algn="ctr" rotWithShape="0">
              <a:prstClr val="black">
                <a:alpha val="40000"/>
              </a:prstClr>
            </a:outerShdw>
          </a:effectLst>
        </p:spPr>
      </p:pic>
      <p:sp>
        <p:nvSpPr>
          <p:cNvPr id="6" name="TextBox 5"/>
          <p:cNvSpPr txBox="1"/>
          <p:nvPr/>
        </p:nvSpPr>
        <p:spPr>
          <a:xfrm>
            <a:off x="1053324" y="1143013"/>
            <a:ext cx="9905190" cy="523220"/>
          </a:xfrm>
          <a:prstGeom prst="rect">
            <a:avLst/>
          </a:prstGeom>
          <a:solidFill>
            <a:schemeClr val="tx1"/>
          </a:solidFill>
        </p:spPr>
        <p:txBody>
          <a:bodyPr wrap="square" rtlCol="0">
            <a:spAutoFit/>
          </a:bodyPr>
          <a:lstStyle/>
          <a:p>
            <a:r>
              <a:rPr lang="en-US" sz="1400" dirty="0">
                <a:solidFill>
                  <a:schemeClr val="bg1"/>
                </a:solidFill>
                <a:latin typeface="Bookman Old Style" panose="02050604050505020204" pitchFamily="18" charset="0"/>
                <a:cs typeface="Times New Roman" panose="02020603050405020304" pitchFamily="18" charset="0"/>
              </a:rPr>
              <a:t>Recent assessments reveal that Michael is currently reading on a level that is consistent with a student in the sixth grade. </a:t>
            </a:r>
          </a:p>
        </p:txBody>
      </p:sp>
      <p:sp>
        <p:nvSpPr>
          <p:cNvPr id="5" name="TextBox 4"/>
          <p:cNvSpPr txBox="1"/>
          <p:nvPr/>
        </p:nvSpPr>
        <p:spPr>
          <a:xfrm>
            <a:off x="824614" y="962485"/>
            <a:ext cx="10164753" cy="3108543"/>
          </a:xfrm>
          <a:prstGeom prst="rect">
            <a:avLst/>
          </a:prstGeom>
          <a:solidFill>
            <a:schemeClr val="tx1"/>
          </a:solidFill>
        </p:spPr>
        <p:txBody>
          <a:bodyPr wrap="square" rtlCol="0">
            <a:spAutoFit/>
          </a:bodyPr>
          <a:lstStyle/>
          <a:p>
            <a:endParaRPr lang="en-US" sz="2400" dirty="0" smtClean="0">
              <a:solidFill>
                <a:schemeClr val="bg1"/>
              </a:solidFill>
              <a:latin typeface="Bookman Old Style" panose="02050604050505020204" pitchFamily="18" charset="0"/>
              <a:cs typeface="Times New Roman" panose="02020603050405020304" pitchFamily="18" charset="0"/>
            </a:endParaRPr>
          </a:p>
          <a:p>
            <a:r>
              <a:rPr lang="en-US" sz="2400" dirty="0" smtClean="0">
                <a:solidFill>
                  <a:schemeClr val="bg1"/>
                </a:solidFill>
                <a:latin typeface="Bookman Old Style" panose="02050604050505020204" pitchFamily="18" charset="0"/>
                <a:cs typeface="Times New Roman" panose="02020603050405020304" pitchFamily="18" charset="0"/>
              </a:rPr>
              <a:t>When given a large reading passage he becomes frustrated and at times questions the teacher about why he needs to complete an assignment.  He needs to increase his ranges of reading to grade 7/8 complexity band to increase his understanding of grade level text.  </a:t>
            </a:r>
          </a:p>
          <a:p>
            <a:endParaRPr lang="en-US" sz="2400" dirty="0" smtClean="0">
              <a:solidFill>
                <a:schemeClr val="bg1"/>
              </a:solidFill>
              <a:latin typeface="Bookman Old Style" panose="02050604050505020204" pitchFamily="18" charset="0"/>
              <a:cs typeface="Times New Roman" panose="02020603050405020304" pitchFamily="18" charset="0"/>
            </a:endParaRPr>
          </a:p>
          <a:p>
            <a:r>
              <a:rPr lang="en-US" sz="2800" dirty="0" smtClean="0">
                <a:solidFill>
                  <a:schemeClr val="bg1"/>
                </a:solidFill>
                <a:latin typeface="Bookman Old Style" panose="02050604050505020204" pitchFamily="18" charset="0"/>
                <a:cs typeface="Times New Roman" panose="02020603050405020304" pitchFamily="18" charset="0"/>
              </a:rPr>
              <a:t>   </a:t>
            </a:r>
            <a:endParaRPr lang="en-US" sz="2800" dirty="0">
              <a:solidFill>
                <a:schemeClr val="bg1"/>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xmlns="" val="403199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9" presetClass="emph" presetSubtype="0" nodeType="withEffect">
                                  <p:stCondLst>
                                    <p:cond delay="0"/>
                                  </p:stCondLst>
                                  <p:childTnLst>
                                    <p:set>
                                      <p:cBhvr rctx="PPT">
                                        <p:cTn id="11" dur="indefinite"/>
                                        <p:tgtEl>
                                          <p:spTgt spid="2"/>
                                        </p:tgtEl>
                                        <p:attrNameLst>
                                          <p:attrName>style.opacity</p:attrName>
                                        </p:attrNameLst>
                                      </p:cBhvr>
                                      <p:to>
                                        <p:strVal val="0.25"/>
                                      </p:to>
                                    </p:set>
                                    <p:animEffect filter="image" prLst="opacity: 0.25">
                                      <p:cBhvr rctx="IE">
                                        <p:cTn id="12" dur="indefinite"/>
                                        <p:tgtEl>
                                          <p:spTgt spid="2"/>
                                        </p:tgtEl>
                                      </p:cBhvr>
                                    </p:animEffect>
                                  </p:childTnLst>
                                </p:cTn>
                              </p:par>
                              <p:par>
                                <p:cTn id="13" presetID="9" presetClass="emph" presetSubtype="0" grpId="0" nodeType="withEffect">
                                  <p:stCondLst>
                                    <p:cond delay="0"/>
                                  </p:stCondLst>
                                  <p:childTnLst>
                                    <p:set>
                                      <p:cBhvr rctx="PPT">
                                        <p:cTn id="14" dur="indefinite"/>
                                        <p:tgtEl>
                                          <p:spTgt spid="6"/>
                                        </p:tgtEl>
                                        <p:attrNameLst>
                                          <p:attrName>style.opacity</p:attrName>
                                        </p:attrNameLst>
                                      </p:cBhvr>
                                      <p:to>
                                        <p:strVal val="0.25"/>
                                      </p:to>
                                    </p:set>
                                    <p:animEffect filter="image" prLst="opacity: 0.25">
                                      <p:cBhvr rctx="IE">
                                        <p:cTn id="15"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10391" y="228601"/>
            <a:ext cx="10691009" cy="5414962"/>
          </a:xfrm>
          <a:prstGeom prst="rect">
            <a:avLst/>
          </a:prstGeom>
          <a:ln>
            <a:solidFill>
              <a:schemeClr val="bg1"/>
            </a:solidFill>
          </a:ln>
          <a:effectLst>
            <a:outerShdw blurRad="63500" sx="102000" sy="102000" algn="ctr" rotWithShape="0">
              <a:prstClr val="black">
                <a:alpha val="40000"/>
              </a:prstClr>
            </a:outerShdw>
          </a:effectLst>
        </p:spPr>
      </p:pic>
      <p:sp>
        <p:nvSpPr>
          <p:cNvPr id="5" name="TextBox 4"/>
          <p:cNvSpPr txBox="1"/>
          <p:nvPr/>
        </p:nvSpPr>
        <p:spPr>
          <a:xfrm>
            <a:off x="1053324" y="2743783"/>
            <a:ext cx="9905190" cy="738664"/>
          </a:xfrm>
          <a:prstGeom prst="rect">
            <a:avLst/>
          </a:prstGeom>
          <a:solidFill>
            <a:schemeClr val="tx1"/>
          </a:solidFill>
        </p:spPr>
        <p:txBody>
          <a:bodyPr wrap="square" rtlCol="0">
            <a:spAutoFit/>
          </a:bodyPr>
          <a:lstStyle/>
          <a:p>
            <a:r>
              <a:rPr lang="en-US" sz="1400" dirty="0">
                <a:solidFill>
                  <a:schemeClr val="bg1"/>
                </a:solidFill>
                <a:latin typeface="Bookman Old Style" panose="02050604050505020204" pitchFamily="18" charset="0"/>
                <a:cs typeface="Times New Roman" panose="02020603050405020304" pitchFamily="18" charset="0"/>
              </a:rPr>
              <a:t>When given a large reading passage he becomes frustrated and at times questions the teacher about why he needs to complete an assignment.  He needs to increase his ranges of reading to grade 7/8 complexity band to increase his understanding of grade level text. </a:t>
            </a:r>
            <a:endParaRPr lang="en-US" sz="1400" dirty="0" smtClean="0">
              <a:solidFill>
                <a:schemeClr val="bg1"/>
              </a:solidFill>
              <a:latin typeface="Bookman Old Style" panose="02050604050505020204" pitchFamily="18" charset="0"/>
              <a:cs typeface="Times New Roman" panose="02020603050405020304" pitchFamily="18" charset="0"/>
            </a:endParaRPr>
          </a:p>
        </p:txBody>
      </p:sp>
      <p:sp>
        <p:nvSpPr>
          <p:cNvPr id="6" name="TextBox 5"/>
          <p:cNvSpPr txBox="1"/>
          <p:nvPr/>
        </p:nvSpPr>
        <p:spPr>
          <a:xfrm>
            <a:off x="1053324" y="1143013"/>
            <a:ext cx="9905190" cy="523220"/>
          </a:xfrm>
          <a:prstGeom prst="rect">
            <a:avLst/>
          </a:prstGeom>
          <a:solidFill>
            <a:schemeClr val="tx1"/>
          </a:solidFill>
        </p:spPr>
        <p:txBody>
          <a:bodyPr wrap="square" rtlCol="0">
            <a:spAutoFit/>
          </a:bodyPr>
          <a:lstStyle/>
          <a:p>
            <a:r>
              <a:rPr lang="en-US" sz="1400" dirty="0">
                <a:solidFill>
                  <a:schemeClr val="bg1"/>
                </a:solidFill>
                <a:latin typeface="Bookman Old Style" panose="02050604050505020204" pitchFamily="18" charset="0"/>
                <a:cs typeface="Times New Roman" panose="02020603050405020304" pitchFamily="18" charset="0"/>
              </a:rPr>
              <a:t>Recent assessments reveal that Michael is currently reading on a level that is consistent with a student in the sixth grade. </a:t>
            </a:r>
          </a:p>
        </p:txBody>
      </p:sp>
    </p:spTree>
    <p:extLst>
      <p:ext uri="{BB962C8B-B14F-4D97-AF65-F5344CB8AC3E}">
        <p14:creationId xmlns:p14="http://schemas.microsoft.com/office/powerpoint/2010/main" xmlns="" val="9283245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10391" y="228601"/>
            <a:ext cx="10691009" cy="5414962"/>
          </a:xfrm>
          <a:prstGeom prst="rect">
            <a:avLst/>
          </a:prstGeom>
          <a:ln>
            <a:solidFill>
              <a:schemeClr val="bg1"/>
            </a:solidFill>
          </a:ln>
          <a:effectLst>
            <a:outerShdw blurRad="63500" sx="102000" sy="102000" algn="ctr" rotWithShape="0">
              <a:prstClr val="black">
                <a:alpha val="40000"/>
              </a:prstClr>
            </a:outerShdw>
          </a:effectLst>
        </p:spPr>
      </p:pic>
      <p:sp>
        <p:nvSpPr>
          <p:cNvPr id="7" name="TextBox 6"/>
          <p:cNvSpPr txBox="1"/>
          <p:nvPr/>
        </p:nvSpPr>
        <p:spPr>
          <a:xfrm>
            <a:off x="1053324" y="1143013"/>
            <a:ext cx="9905190" cy="523220"/>
          </a:xfrm>
          <a:prstGeom prst="rect">
            <a:avLst/>
          </a:prstGeom>
          <a:solidFill>
            <a:schemeClr val="tx1"/>
          </a:solidFill>
        </p:spPr>
        <p:txBody>
          <a:bodyPr wrap="square" rtlCol="0">
            <a:spAutoFit/>
          </a:bodyPr>
          <a:lstStyle/>
          <a:p>
            <a:r>
              <a:rPr lang="en-US" sz="1400" dirty="0">
                <a:solidFill>
                  <a:schemeClr val="bg1"/>
                </a:solidFill>
                <a:latin typeface="Bookman Old Style" panose="02050604050505020204" pitchFamily="18" charset="0"/>
                <a:cs typeface="Times New Roman" panose="02020603050405020304" pitchFamily="18" charset="0"/>
              </a:rPr>
              <a:t>Recent assessments reveal that Michael is currently reading on a level that is consistent with a student in the sixth grade. </a:t>
            </a:r>
          </a:p>
        </p:txBody>
      </p:sp>
      <p:sp>
        <p:nvSpPr>
          <p:cNvPr id="8" name="TextBox 7"/>
          <p:cNvSpPr txBox="1"/>
          <p:nvPr/>
        </p:nvSpPr>
        <p:spPr>
          <a:xfrm>
            <a:off x="1053324" y="2743783"/>
            <a:ext cx="9905190" cy="738664"/>
          </a:xfrm>
          <a:prstGeom prst="rect">
            <a:avLst/>
          </a:prstGeom>
          <a:solidFill>
            <a:schemeClr val="tx1"/>
          </a:solidFill>
        </p:spPr>
        <p:txBody>
          <a:bodyPr wrap="square" rtlCol="0">
            <a:spAutoFit/>
          </a:bodyPr>
          <a:lstStyle/>
          <a:p>
            <a:r>
              <a:rPr lang="en-US" sz="1400" dirty="0">
                <a:solidFill>
                  <a:schemeClr val="bg1"/>
                </a:solidFill>
                <a:latin typeface="Bookman Old Style" panose="02050604050505020204" pitchFamily="18" charset="0"/>
                <a:cs typeface="Times New Roman" panose="02020603050405020304" pitchFamily="18" charset="0"/>
              </a:rPr>
              <a:t>When given a large reading passage he becomes frustrated and at times questions the teacher about why he needs to complete an assignment.  He needs to increase his ranges of reading to grade 7/8 complexity band to increase his understanding of grade level text. </a:t>
            </a:r>
          </a:p>
        </p:txBody>
      </p:sp>
      <p:sp>
        <p:nvSpPr>
          <p:cNvPr id="6" name="TextBox 5"/>
          <p:cNvSpPr txBox="1"/>
          <p:nvPr/>
        </p:nvSpPr>
        <p:spPr>
          <a:xfrm>
            <a:off x="810438" y="951883"/>
            <a:ext cx="9765932" cy="2677656"/>
          </a:xfrm>
          <a:prstGeom prst="rect">
            <a:avLst/>
          </a:prstGeom>
          <a:solidFill>
            <a:schemeClr val="tx1"/>
          </a:solidFill>
        </p:spPr>
        <p:txBody>
          <a:bodyPr wrap="square" rtlCol="0">
            <a:spAutoFit/>
          </a:bodyPr>
          <a:lstStyle/>
          <a:p>
            <a:endParaRPr lang="en-US" sz="2400" dirty="0" smtClean="0">
              <a:solidFill>
                <a:schemeClr val="bg1"/>
              </a:solidFill>
              <a:latin typeface="Bookman Old Style" panose="02050604050505020204" pitchFamily="18" charset="0"/>
            </a:endParaRPr>
          </a:p>
          <a:p>
            <a:endParaRPr lang="en-US" sz="2400" dirty="0">
              <a:solidFill>
                <a:schemeClr val="bg1"/>
              </a:solidFill>
              <a:latin typeface="Bookman Old Style" panose="02050604050505020204" pitchFamily="18" charset="0"/>
            </a:endParaRPr>
          </a:p>
          <a:p>
            <a:r>
              <a:rPr lang="en-US" sz="2400" dirty="0" smtClean="0">
                <a:solidFill>
                  <a:schemeClr val="bg1"/>
                </a:solidFill>
                <a:latin typeface="Bookman Old Style" panose="02050604050505020204" pitchFamily="18" charset="0"/>
              </a:rPr>
              <a:t>His below grade level reading negatively affects his ability to complete classroom assignments.   </a:t>
            </a:r>
          </a:p>
          <a:p>
            <a:endParaRPr lang="en-US" sz="3600" dirty="0" smtClean="0">
              <a:solidFill>
                <a:schemeClr val="bg1"/>
              </a:solidFill>
              <a:latin typeface="Bookman Old Style" panose="02050604050505020204" pitchFamily="18" charset="0"/>
            </a:endParaRPr>
          </a:p>
          <a:p>
            <a:endParaRPr lang="en-US" sz="36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xmlns="" val="404890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9" presetClass="emph" presetSubtype="0" nodeType="withEffect">
                                  <p:stCondLst>
                                    <p:cond delay="0"/>
                                  </p:stCondLst>
                                  <p:childTnLst>
                                    <p:set>
                                      <p:cBhvr rctx="PPT">
                                        <p:cTn id="11" dur="indefinite"/>
                                        <p:tgtEl>
                                          <p:spTgt spid="2"/>
                                        </p:tgtEl>
                                        <p:attrNameLst>
                                          <p:attrName>style.opacity</p:attrName>
                                        </p:attrNameLst>
                                      </p:cBhvr>
                                      <p:to>
                                        <p:strVal val="0.5"/>
                                      </p:to>
                                    </p:set>
                                    <p:animEffect filter="image" prLst="opacity: 0.5">
                                      <p:cBhvr rctx="IE">
                                        <p:cTn id="12" dur="indefinite"/>
                                        <p:tgtEl>
                                          <p:spTgt spid="2"/>
                                        </p:tgtEl>
                                      </p:cBhvr>
                                    </p:animEffect>
                                  </p:childTnLst>
                                </p:cTn>
                              </p:par>
                              <p:par>
                                <p:cTn id="13" presetID="9" presetClass="emph" presetSubtype="0" grpId="0" nodeType="withEffect">
                                  <p:stCondLst>
                                    <p:cond delay="0"/>
                                  </p:stCondLst>
                                  <p:childTnLst>
                                    <p:set>
                                      <p:cBhvr rctx="PPT">
                                        <p:cTn id="14" dur="indefinite"/>
                                        <p:tgtEl>
                                          <p:spTgt spid="7"/>
                                        </p:tgtEl>
                                        <p:attrNameLst>
                                          <p:attrName>style.opacity</p:attrName>
                                        </p:attrNameLst>
                                      </p:cBhvr>
                                      <p:to>
                                        <p:strVal val="0.25"/>
                                      </p:to>
                                    </p:set>
                                    <p:animEffect filter="image" prLst="opacity: 0.25">
                                      <p:cBhvr rctx="IE">
                                        <p:cTn id="15" dur="indefinite"/>
                                        <p:tgtEl>
                                          <p:spTgt spid="7"/>
                                        </p:tgtEl>
                                      </p:cBhvr>
                                    </p:animEffect>
                                  </p:childTnLst>
                                </p:cTn>
                              </p:par>
                              <p:par>
                                <p:cTn id="16" presetID="9" presetClass="emph" presetSubtype="0" grpId="0" nodeType="withEffect">
                                  <p:stCondLst>
                                    <p:cond delay="0"/>
                                  </p:stCondLst>
                                  <p:childTnLst>
                                    <p:set>
                                      <p:cBhvr rctx="PPT">
                                        <p:cTn id="17" dur="indefinite"/>
                                        <p:tgtEl>
                                          <p:spTgt spid="8"/>
                                        </p:tgtEl>
                                        <p:attrNameLst>
                                          <p:attrName>style.opacity</p:attrName>
                                        </p:attrNameLst>
                                      </p:cBhvr>
                                      <p:to>
                                        <p:strVal val="0.25"/>
                                      </p:to>
                                    </p:set>
                                    <p:animEffect filter="image" prLst="opacity: 0.25">
                                      <p:cBhvr rctx="IE">
                                        <p:cTn id="18"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10391" y="228600"/>
            <a:ext cx="10691009" cy="5414963"/>
          </a:xfrm>
          <a:prstGeom prst="rect">
            <a:avLst/>
          </a:prstGeom>
          <a:ln>
            <a:solidFill>
              <a:schemeClr val="bg1"/>
            </a:solidFill>
          </a:ln>
          <a:effectLst>
            <a:outerShdw blurRad="63500" sx="102000" sy="102000" algn="ctr" rotWithShape="0">
              <a:prstClr val="black">
                <a:alpha val="40000"/>
              </a:prstClr>
            </a:outerShdw>
          </a:effectLst>
        </p:spPr>
      </p:pic>
      <p:sp>
        <p:nvSpPr>
          <p:cNvPr id="7" name="TextBox 6"/>
          <p:cNvSpPr txBox="1"/>
          <p:nvPr/>
        </p:nvSpPr>
        <p:spPr>
          <a:xfrm>
            <a:off x="1053324" y="2743783"/>
            <a:ext cx="9905190" cy="738664"/>
          </a:xfrm>
          <a:prstGeom prst="rect">
            <a:avLst/>
          </a:prstGeom>
          <a:solidFill>
            <a:schemeClr val="tx1"/>
          </a:solidFill>
        </p:spPr>
        <p:txBody>
          <a:bodyPr wrap="square" rtlCol="0">
            <a:spAutoFit/>
          </a:bodyPr>
          <a:lstStyle/>
          <a:p>
            <a:r>
              <a:rPr lang="en-US" sz="1400" dirty="0">
                <a:solidFill>
                  <a:schemeClr val="bg1"/>
                </a:solidFill>
                <a:latin typeface="Bookman Old Style" panose="02050604050505020204" pitchFamily="18" charset="0"/>
                <a:cs typeface="Times New Roman" panose="02020603050405020304" pitchFamily="18" charset="0"/>
              </a:rPr>
              <a:t>When given a large reading passage he becomes frustrated and at times questions the teacher about why he needs to complete an assignment.  He needs to increase his ranges of reading to grade 7/8 complexity band to increase his understanding of grade level text. </a:t>
            </a:r>
          </a:p>
        </p:txBody>
      </p:sp>
      <p:sp>
        <p:nvSpPr>
          <p:cNvPr id="9" name="TextBox 8"/>
          <p:cNvSpPr txBox="1"/>
          <p:nvPr/>
        </p:nvSpPr>
        <p:spPr>
          <a:xfrm>
            <a:off x="1053324" y="1143013"/>
            <a:ext cx="9905190" cy="523220"/>
          </a:xfrm>
          <a:prstGeom prst="rect">
            <a:avLst/>
          </a:prstGeom>
          <a:solidFill>
            <a:schemeClr val="tx1"/>
          </a:solidFill>
        </p:spPr>
        <p:txBody>
          <a:bodyPr wrap="square" rtlCol="0">
            <a:spAutoFit/>
          </a:bodyPr>
          <a:lstStyle/>
          <a:p>
            <a:r>
              <a:rPr lang="en-US" sz="1400" dirty="0">
                <a:solidFill>
                  <a:schemeClr val="bg1"/>
                </a:solidFill>
                <a:latin typeface="Bookman Old Style" panose="02050604050505020204" pitchFamily="18" charset="0"/>
                <a:cs typeface="Times New Roman" panose="02020603050405020304" pitchFamily="18" charset="0"/>
              </a:rPr>
              <a:t>Recent assessments reveal that Michael is currently reading on a level that is consistent with a student in the sixth grade. </a:t>
            </a:r>
          </a:p>
        </p:txBody>
      </p:sp>
      <p:sp>
        <p:nvSpPr>
          <p:cNvPr id="10" name="TextBox 9"/>
          <p:cNvSpPr txBox="1"/>
          <p:nvPr/>
        </p:nvSpPr>
        <p:spPr>
          <a:xfrm>
            <a:off x="1053324" y="4350630"/>
            <a:ext cx="9905190" cy="307777"/>
          </a:xfrm>
          <a:prstGeom prst="rect">
            <a:avLst/>
          </a:prstGeom>
          <a:solidFill>
            <a:schemeClr val="tx1"/>
          </a:solidFill>
        </p:spPr>
        <p:txBody>
          <a:bodyPr wrap="square" rtlCol="0">
            <a:spAutoFit/>
          </a:bodyPr>
          <a:lstStyle/>
          <a:p>
            <a:r>
              <a:rPr lang="en-US" sz="1400" dirty="0">
                <a:solidFill>
                  <a:schemeClr val="bg1"/>
                </a:solidFill>
                <a:latin typeface="Bookman Old Style" panose="02050604050505020204" pitchFamily="18" charset="0"/>
              </a:rPr>
              <a:t>His below grade level reading negatively affects his ability to complete classroom assignments. </a:t>
            </a:r>
            <a:endParaRPr lang="en-US" sz="1400" dirty="0" smtClean="0">
              <a:solidFill>
                <a:schemeClr val="bg1"/>
              </a:solidFill>
              <a:latin typeface="Bookman Old Style" panose="02050604050505020204" pitchFamily="18" charset="0"/>
            </a:endParaRPr>
          </a:p>
        </p:txBody>
      </p:sp>
      <p:sp>
        <p:nvSpPr>
          <p:cNvPr id="8" name="TextBox 7"/>
          <p:cNvSpPr txBox="1"/>
          <p:nvPr/>
        </p:nvSpPr>
        <p:spPr>
          <a:xfrm>
            <a:off x="848130" y="965494"/>
            <a:ext cx="10315578" cy="3447098"/>
          </a:xfrm>
          <a:prstGeom prst="rect">
            <a:avLst/>
          </a:prstGeom>
          <a:solidFill>
            <a:schemeClr val="tx1"/>
          </a:solidFill>
        </p:spPr>
        <p:txBody>
          <a:bodyPr wrap="square" rtlCol="0">
            <a:spAutoFit/>
          </a:bodyPr>
          <a:lstStyle/>
          <a:p>
            <a:endParaRPr lang="en-US" sz="2800" b="1" dirty="0">
              <a:solidFill>
                <a:srgbClr val="41AEBD">
                  <a:lumMod val="75000"/>
                </a:srgbClr>
              </a:solidFill>
            </a:endParaRPr>
          </a:p>
          <a:p>
            <a:r>
              <a:rPr lang="en-US" dirty="0">
                <a:solidFill>
                  <a:schemeClr val="bg1"/>
                </a:solidFill>
                <a:latin typeface="Bookman Old Style" panose="02050604050505020204" pitchFamily="18" charset="0"/>
                <a:cs typeface="Times New Roman" panose="02020603050405020304" pitchFamily="18" charset="0"/>
              </a:rPr>
              <a:t>Recent assessments reveal that Michael is currently reading on a level that is consistent with a student in the sixth grade. When given a large reading passage he becomes frustrated and at times questions the teacher about why he needs to complete an assignment.  He needs to increase his ranges of reading to grade 7/8 complexity band to increase his understanding of grade level text</a:t>
            </a:r>
            <a:r>
              <a:rPr lang="en-US" dirty="0" smtClean="0">
                <a:solidFill>
                  <a:schemeClr val="bg1"/>
                </a:solidFill>
                <a:latin typeface="Bookman Old Style" panose="02050604050505020204" pitchFamily="18" charset="0"/>
                <a:cs typeface="Times New Roman" panose="02020603050405020304" pitchFamily="18" charset="0"/>
              </a:rPr>
              <a:t>. </a:t>
            </a:r>
            <a:r>
              <a:rPr lang="en-US" dirty="0">
                <a:solidFill>
                  <a:schemeClr val="bg1"/>
                </a:solidFill>
                <a:latin typeface="Bookman Old Style" panose="02050604050505020204" pitchFamily="18" charset="0"/>
              </a:rPr>
              <a:t>His below grade level reading negatively affects his ability to complete classroom assignments. </a:t>
            </a:r>
          </a:p>
          <a:p>
            <a:r>
              <a:rPr lang="en-US" dirty="0" smtClean="0">
                <a:solidFill>
                  <a:schemeClr val="bg1"/>
                </a:solidFill>
                <a:latin typeface="Bookman Old Style" panose="02050604050505020204" pitchFamily="18" charset="0"/>
                <a:cs typeface="Times New Roman" panose="02020603050405020304" pitchFamily="18" charset="0"/>
              </a:rPr>
              <a:t> </a:t>
            </a:r>
            <a:endParaRPr lang="en-US" dirty="0">
              <a:solidFill>
                <a:schemeClr val="bg1"/>
              </a:solidFill>
              <a:latin typeface="Bookman Old Style" panose="02050604050505020204" pitchFamily="18" charset="0"/>
              <a:cs typeface="Times New Roman" panose="02020603050405020304" pitchFamily="18" charset="0"/>
            </a:endParaRPr>
          </a:p>
          <a:p>
            <a:endParaRPr lang="en-US" dirty="0">
              <a:solidFill>
                <a:schemeClr val="bg1"/>
              </a:solidFill>
              <a:latin typeface="Bookman Old Style" panose="02050604050505020204" pitchFamily="18" charset="0"/>
              <a:cs typeface="Times New Roman" panose="02020603050405020304" pitchFamily="18" charset="0"/>
            </a:endParaRPr>
          </a:p>
          <a:p>
            <a:endParaRPr lang="en-US" dirty="0" smtClean="0">
              <a:solidFill>
                <a:schemeClr val="bg1"/>
              </a:solidFill>
              <a:latin typeface="Bookman Old Style" panose="02050604050505020204" pitchFamily="18" charset="0"/>
              <a:cs typeface="Times New Roman" panose="02020603050405020304" pitchFamily="18" charset="0"/>
            </a:endParaRPr>
          </a:p>
          <a:p>
            <a:endParaRPr lang="en-US" sz="2800" b="1" dirty="0">
              <a:solidFill>
                <a:srgbClr val="41AEBD">
                  <a:lumMod val="75000"/>
                </a:srgbClr>
              </a:solidFill>
            </a:endParaRPr>
          </a:p>
        </p:txBody>
      </p:sp>
    </p:spTree>
    <p:extLst>
      <p:ext uri="{BB962C8B-B14F-4D97-AF65-F5344CB8AC3E}">
        <p14:creationId xmlns:p14="http://schemas.microsoft.com/office/powerpoint/2010/main" xmlns="" val="67855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10465" y="612931"/>
            <a:ext cx="11317279" cy="44487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42142625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67245" y="603696"/>
            <a:ext cx="11406443" cy="442550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2842374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1" y="214919"/>
            <a:ext cx="10768303" cy="1168400"/>
          </a:xfrm>
        </p:spPr>
        <p:txBody>
          <a:bodyPr>
            <a:noAutofit/>
          </a:bodyPr>
          <a:lstStyle/>
          <a:p>
            <a:pPr algn="ctr"/>
            <a:r>
              <a:rPr lang="en-US" sz="6000" b="1" u="sng" dirty="0">
                <a:solidFill>
                  <a:schemeClr val="tx1"/>
                </a:solidFill>
              </a:rPr>
              <a:t>Standards &amp; Curriculum Guides</a:t>
            </a:r>
          </a:p>
        </p:txBody>
      </p:sp>
      <p:sp>
        <p:nvSpPr>
          <p:cNvPr id="2" name="TextBox 1"/>
          <p:cNvSpPr txBox="1"/>
          <p:nvPr/>
        </p:nvSpPr>
        <p:spPr>
          <a:xfrm>
            <a:off x="225443" y="1351594"/>
            <a:ext cx="11872161" cy="735586"/>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College - &amp; Career – Ready Standards</a:t>
            </a:r>
          </a:p>
        </p:txBody>
      </p:sp>
      <p:sp>
        <p:nvSpPr>
          <p:cNvPr id="6" name="TextBox 5"/>
          <p:cNvSpPr txBox="1"/>
          <p:nvPr/>
        </p:nvSpPr>
        <p:spPr>
          <a:xfrm>
            <a:off x="223193" y="2065282"/>
            <a:ext cx="7342844" cy="735586"/>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Curriculum Guides</a:t>
            </a:r>
          </a:p>
        </p:txBody>
      </p:sp>
      <p:sp>
        <p:nvSpPr>
          <p:cNvPr id="7" name="TextBox 6"/>
          <p:cNvSpPr txBox="1"/>
          <p:nvPr/>
        </p:nvSpPr>
        <p:spPr>
          <a:xfrm>
            <a:off x="229790" y="2751082"/>
            <a:ext cx="7890943" cy="735586"/>
          </a:xfrm>
          <a:prstGeom prst="rect">
            <a:avLst/>
          </a:prstGeom>
          <a:noFill/>
        </p:spPr>
        <p:txBody>
          <a:bodyPr wrap="non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Extended Standards</a:t>
            </a:r>
          </a:p>
        </p:txBody>
      </p:sp>
      <p:sp>
        <p:nvSpPr>
          <p:cNvPr id="8" name="TextBox 7"/>
          <p:cNvSpPr txBox="1"/>
          <p:nvPr/>
        </p:nvSpPr>
        <p:spPr>
          <a:xfrm>
            <a:off x="237860" y="3394129"/>
            <a:ext cx="7976242" cy="735586"/>
          </a:xfrm>
          <a:prstGeom prst="rect">
            <a:avLst/>
          </a:prstGeom>
          <a:noFill/>
        </p:spPr>
        <p:txBody>
          <a:bodyPr wrap="square" rtlCol="0">
            <a:spAutoFit/>
          </a:bodyPr>
          <a:lstStyle/>
          <a:p>
            <a:pPr marL="457200" indent="-457200" defTabSz="457200">
              <a:lnSpc>
                <a:spcPct val="95000"/>
              </a:lnSpc>
              <a:buFont typeface="Arial" panose="020B0604020202020204" pitchFamily="34" charset="0"/>
              <a:buChar char="•"/>
            </a:pPr>
            <a:r>
              <a:rPr lang="en-US" sz="4400" b="1" dirty="0">
                <a:solidFill>
                  <a:prstClr val="white"/>
                </a:solidFill>
              </a:rPr>
              <a:t>Alabama Transition Standards</a:t>
            </a:r>
          </a:p>
        </p:txBody>
      </p:sp>
      <p:sp>
        <p:nvSpPr>
          <p:cNvPr id="45" name="TextBox 44"/>
          <p:cNvSpPr txBox="1"/>
          <p:nvPr/>
        </p:nvSpPr>
        <p:spPr>
          <a:xfrm>
            <a:off x="3285514" y="5420460"/>
            <a:ext cx="5251671" cy="677108"/>
          </a:xfrm>
          <a:prstGeom prst="rect">
            <a:avLst/>
          </a:prstGeom>
          <a:noFill/>
        </p:spPr>
        <p:txBody>
          <a:bodyPr wrap="square" rtlCol="0">
            <a:spAutoFit/>
          </a:bodyPr>
          <a:lstStyle/>
          <a:p>
            <a:pPr algn="ctr" defTabSz="457200">
              <a:lnSpc>
                <a:spcPct val="95000"/>
              </a:lnSpc>
            </a:pPr>
            <a:r>
              <a:rPr lang="en-US" sz="2000" b="1" dirty="0">
                <a:solidFill>
                  <a:prstClr val="white"/>
                </a:solidFill>
                <a:hlinkClick r:id="rId3"/>
              </a:rPr>
              <a:t>http://alex.state.al.us/specialed/</a:t>
            </a:r>
            <a:endParaRPr lang="en-US" sz="2000" b="1" dirty="0">
              <a:solidFill>
                <a:prstClr val="white"/>
              </a:solidFill>
            </a:endParaRPr>
          </a:p>
          <a:p>
            <a:pPr algn="ctr" defTabSz="457200">
              <a:lnSpc>
                <a:spcPct val="95000"/>
              </a:lnSpc>
            </a:pPr>
            <a:endParaRPr lang="en-US" sz="2000" b="1" dirty="0">
              <a:solidFill>
                <a:prstClr val="white"/>
              </a:solidFill>
            </a:endParaRPr>
          </a:p>
        </p:txBody>
      </p:sp>
      <p:sp>
        <p:nvSpPr>
          <p:cNvPr id="46" name="TextBox 45"/>
          <p:cNvSpPr txBox="1"/>
          <p:nvPr/>
        </p:nvSpPr>
        <p:spPr>
          <a:xfrm>
            <a:off x="480956" y="5420460"/>
            <a:ext cx="3131818" cy="677108"/>
          </a:xfrm>
          <a:prstGeom prst="rect">
            <a:avLst/>
          </a:prstGeom>
          <a:noFill/>
        </p:spPr>
        <p:txBody>
          <a:bodyPr wrap="none" rtlCol="0">
            <a:spAutoFit/>
          </a:bodyPr>
          <a:lstStyle/>
          <a:p>
            <a:pPr algn="ctr" defTabSz="457200">
              <a:lnSpc>
                <a:spcPct val="95000"/>
              </a:lnSpc>
            </a:pPr>
            <a:r>
              <a:rPr lang="en-US" sz="2000" b="1" dirty="0">
                <a:solidFill>
                  <a:prstClr val="white"/>
                </a:solidFill>
                <a:hlinkClick r:id="rId4"/>
              </a:rPr>
              <a:t>http://alex.state.al.us/ccrs/</a:t>
            </a:r>
            <a:endParaRPr lang="en-US" sz="2000" b="1" dirty="0">
              <a:solidFill>
                <a:prstClr val="white"/>
              </a:solidFill>
            </a:endParaRPr>
          </a:p>
          <a:p>
            <a:pPr algn="ctr" defTabSz="457200">
              <a:lnSpc>
                <a:spcPct val="95000"/>
              </a:lnSpc>
            </a:pPr>
            <a:endParaRPr lang="en-US" sz="2000" b="1" dirty="0">
              <a:solidFill>
                <a:prstClr val="white"/>
              </a:solidFill>
            </a:endParaRPr>
          </a:p>
        </p:txBody>
      </p:sp>
      <p:sp>
        <p:nvSpPr>
          <p:cNvPr id="47" name="TextBox 46"/>
          <p:cNvSpPr txBox="1"/>
          <p:nvPr/>
        </p:nvSpPr>
        <p:spPr>
          <a:xfrm>
            <a:off x="8415995" y="5420459"/>
            <a:ext cx="3421449" cy="677108"/>
          </a:xfrm>
          <a:prstGeom prst="rect">
            <a:avLst/>
          </a:prstGeom>
          <a:noFill/>
        </p:spPr>
        <p:txBody>
          <a:bodyPr wrap="none" rtlCol="0">
            <a:spAutoFit/>
          </a:bodyPr>
          <a:lstStyle/>
          <a:p>
            <a:pPr defTabSz="457200">
              <a:lnSpc>
                <a:spcPct val="95000"/>
              </a:lnSpc>
            </a:pPr>
            <a:r>
              <a:rPr lang="en-US" sz="2000" b="1" dirty="0">
                <a:solidFill>
                  <a:prstClr val="white"/>
                </a:solidFill>
                <a:hlinkClick r:id="rId5"/>
              </a:rPr>
              <a:t>http://www.alsde.edu/home/</a:t>
            </a:r>
            <a:endParaRPr lang="en-US" sz="2000" b="1" dirty="0">
              <a:solidFill>
                <a:prstClr val="white"/>
              </a:solidFill>
            </a:endParaRPr>
          </a:p>
          <a:p>
            <a:pPr defTabSz="457200">
              <a:lnSpc>
                <a:spcPct val="95000"/>
              </a:lnSpc>
            </a:pPr>
            <a:endParaRPr lang="en-US" sz="2000" b="1" dirty="0">
              <a:solidFill>
                <a:prstClr val="white"/>
              </a:solidFill>
            </a:endParaRPr>
          </a:p>
        </p:txBody>
      </p:sp>
    </p:spTree>
    <p:extLst>
      <p:ext uri="{BB962C8B-B14F-4D97-AF65-F5344CB8AC3E}">
        <p14:creationId xmlns:p14="http://schemas.microsoft.com/office/powerpoint/2010/main" xmlns="" val="17006626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68096" y="591810"/>
            <a:ext cx="11015345" cy="4562841"/>
          </a:xfrm>
          <a:prstGeom prst="rect">
            <a:avLst/>
          </a:prstGeom>
        </p:spPr>
      </p:pic>
      <p:sp>
        <p:nvSpPr>
          <p:cNvPr id="3" name="Rounded Rectangle 2"/>
          <p:cNvSpPr/>
          <p:nvPr/>
        </p:nvSpPr>
        <p:spPr>
          <a:xfrm>
            <a:off x="914400" y="2157984"/>
            <a:ext cx="10777728" cy="950976"/>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7620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610541" y="218056"/>
            <a:ext cx="8819346" cy="5776020"/>
          </a:xfrm>
          <a:prstGeom prst="rect">
            <a:avLst/>
          </a:prstGeom>
        </p:spPr>
      </p:pic>
      <p:sp>
        <p:nvSpPr>
          <p:cNvPr id="4" name="TextBox 3"/>
          <p:cNvSpPr txBox="1"/>
          <p:nvPr/>
        </p:nvSpPr>
        <p:spPr>
          <a:xfrm>
            <a:off x="2271705" y="3228980"/>
            <a:ext cx="7574660" cy="646331"/>
          </a:xfrm>
          <a:prstGeom prst="rect">
            <a:avLst/>
          </a:prstGeom>
          <a:noFill/>
        </p:spPr>
        <p:txBody>
          <a:bodyPr wrap="square" rtlCol="0">
            <a:spAutoFit/>
          </a:bodyPr>
          <a:lstStyle/>
          <a:p>
            <a:r>
              <a:rPr lang="en-US" dirty="0" smtClean="0">
                <a:solidFill>
                  <a:schemeClr val="bg1"/>
                </a:solidFill>
                <a:latin typeface="Bookman Old Style" panose="02050604050505020204" pitchFamily="18" charset="0"/>
              </a:rPr>
              <a:t>Through direct instruction using a scientifically based reading program,</a:t>
            </a:r>
            <a:endParaRPr lang="en-US" dirty="0">
              <a:solidFill>
                <a:schemeClr val="bg1"/>
              </a:solidFill>
              <a:latin typeface="Bookman Old Style" panose="02050604050505020204" pitchFamily="18" charset="0"/>
            </a:endParaRPr>
          </a:p>
        </p:txBody>
      </p:sp>
      <p:sp>
        <p:nvSpPr>
          <p:cNvPr id="5" name="TextBox 4"/>
          <p:cNvSpPr txBox="1"/>
          <p:nvPr/>
        </p:nvSpPr>
        <p:spPr>
          <a:xfrm>
            <a:off x="2281226" y="1924040"/>
            <a:ext cx="7763922" cy="646331"/>
          </a:xfrm>
          <a:prstGeom prst="rect">
            <a:avLst/>
          </a:prstGeom>
          <a:noFill/>
        </p:spPr>
        <p:txBody>
          <a:bodyPr wrap="square" rtlCol="0">
            <a:spAutoFit/>
          </a:bodyPr>
          <a:lstStyle/>
          <a:p>
            <a:r>
              <a:rPr lang="en-US" dirty="0">
                <a:solidFill>
                  <a:schemeClr val="bg1"/>
                </a:solidFill>
                <a:latin typeface="Bookman Old Style" panose="02050604050505020204" pitchFamily="18" charset="0"/>
              </a:rPr>
              <a:t>w</a:t>
            </a:r>
            <a:r>
              <a:rPr lang="en-US" dirty="0" smtClean="0">
                <a:solidFill>
                  <a:schemeClr val="bg1"/>
                </a:solidFill>
                <a:latin typeface="Bookman Old Style" panose="02050604050505020204" pitchFamily="18" charset="0"/>
              </a:rPr>
              <a:t>ill increase his reading level, to read and complete classroom assignments </a:t>
            </a:r>
            <a:endParaRPr lang="en-US" dirty="0">
              <a:solidFill>
                <a:schemeClr val="bg1"/>
              </a:solidFill>
              <a:latin typeface="Bookman Old Style" panose="02050604050505020204" pitchFamily="18" charset="0"/>
            </a:endParaRPr>
          </a:p>
        </p:txBody>
      </p:sp>
      <p:sp>
        <p:nvSpPr>
          <p:cNvPr id="6" name="TextBox 5"/>
          <p:cNvSpPr txBox="1"/>
          <p:nvPr/>
        </p:nvSpPr>
        <p:spPr>
          <a:xfrm>
            <a:off x="2276456" y="967410"/>
            <a:ext cx="1487161" cy="369332"/>
          </a:xfrm>
          <a:prstGeom prst="rect">
            <a:avLst/>
          </a:prstGeom>
          <a:noFill/>
        </p:spPr>
        <p:txBody>
          <a:bodyPr wrap="square" rtlCol="0">
            <a:spAutoFit/>
          </a:bodyPr>
          <a:lstStyle/>
          <a:p>
            <a:r>
              <a:rPr lang="en-US" dirty="0" smtClean="0">
                <a:solidFill>
                  <a:schemeClr val="bg1"/>
                </a:solidFill>
                <a:latin typeface="Bookman Old Style" panose="02050604050505020204" pitchFamily="18" charset="0"/>
              </a:rPr>
              <a:t>Michael</a:t>
            </a:r>
            <a:endParaRPr lang="en-US" dirty="0">
              <a:solidFill>
                <a:schemeClr val="bg1"/>
              </a:solidFill>
              <a:latin typeface="Bookman Old Style" panose="02050604050505020204" pitchFamily="18" charset="0"/>
            </a:endParaRPr>
          </a:p>
        </p:txBody>
      </p:sp>
      <p:sp>
        <p:nvSpPr>
          <p:cNvPr id="7" name="TextBox 6"/>
          <p:cNvSpPr txBox="1"/>
          <p:nvPr/>
        </p:nvSpPr>
        <p:spPr>
          <a:xfrm>
            <a:off x="2281226" y="4281497"/>
            <a:ext cx="7260339" cy="646331"/>
          </a:xfrm>
          <a:prstGeom prst="rect">
            <a:avLst/>
          </a:prstGeom>
          <a:noFill/>
        </p:spPr>
        <p:txBody>
          <a:bodyPr wrap="square" rtlCol="0">
            <a:spAutoFit/>
          </a:bodyPr>
          <a:lstStyle/>
          <a:p>
            <a:r>
              <a:rPr lang="en-US" dirty="0" smtClean="0">
                <a:solidFill>
                  <a:schemeClr val="bg1"/>
                </a:solidFill>
                <a:latin typeface="Bookman Old Style" panose="02050604050505020204" pitchFamily="18" charset="0"/>
              </a:rPr>
              <a:t>scoring 90% accuracy on progress monitoring at the 7/8 text complexity</a:t>
            </a:r>
            <a:endParaRPr lang="en-US" dirty="0">
              <a:solidFill>
                <a:schemeClr val="bg1"/>
              </a:solidFill>
              <a:latin typeface="Bookman Old Style" panose="02050604050505020204" pitchFamily="18" charset="0"/>
            </a:endParaRPr>
          </a:p>
        </p:txBody>
      </p:sp>
      <p:sp>
        <p:nvSpPr>
          <p:cNvPr id="8" name="TextBox 7"/>
          <p:cNvSpPr txBox="1"/>
          <p:nvPr/>
        </p:nvSpPr>
        <p:spPr>
          <a:xfrm>
            <a:off x="2290746" y="5162567"/>
            <a:ext cx="6532571" cy="369332"/>
          </a:xfrm>
          <a:prstGeom prst="rect">
            <a:avLst/>
          </a:prstGeom>
          <a:noFill/>
        </p:spPr>
        <p:txBody>
          <a:bodyPr wrap="square" rtlCol="0">
            <a:spAutoFit/>
          </a:bodyPr>
          <a:lstStyle/>
          <a:p>
            <a:r>
              <a:rPr lang="en-US" dirty="0">
                <a:solidFill>
                  <a:schemeClr val="bg1"/>
                </a:solidFill>
                <a:latin typeface="Bookman Old Style" panose="02050604050505020204" pitchFamily="18" charset="0"/>
              </a:rPr>
              <a:t>B</a:t>
            </a:r>
            <a:r>
              <a:rPr lang="en-US" dirty="0" smtClean="0">
                <a:solidFill>
                  <a:schemeClr val="bg1"/>
                </a:solidFill>
                <a:latin typeface="Bookman Old Style" panose="02050604050505020204" pitchFamily="18" charset="0"/>
              </a:rPr>
              <a:t>y the end of the 4</a:t>
            </a:r>
            <a:r>
              <a:rPr lang="en-US" baseline="30000" dirty="0" smtClean="0">
                <a:solidFill>
                  <a:schemeClr val="bg1"/>
                </a:solidFill>
                <a:latin typeface="Bookman Old Style" panose="02050604050505020204" pitchFamily="18" charset="0"/>
              </a:rPr>
              <a:t>th</a:t>
            </a:r>
            <a:r>
              <a:rPr lang="en-US" dirty="0" smtClean="0">
                <a:solidFill>
                  <a:schemeClr val="bg1"/>
                </a:solidFill>
                <a:latin typeface="Bookman Old Style" panose="02050604050505020204" pitchFamily="18" charset="0"/>
              </a:rPr>
              <a:t> nine weeks  (ELS 9.9.1)  </a:t>
            </a:r>
            <a:endParaRPr lang="en-US"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xmlns="" val="423671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591" y="755373"/>
            <a:ext cx="10349948" cy="4247317"/>
          </a:xfrm>
          <a:prstGeom prst="rect">
            <a:avLst/>
          </a:prstGeom>
          <a:solidFill>
            <a:schemeClr val="tx1"/>
          </a:solidFill>
        </p:spPr>
        <p:txBody>
          <a:bodyPr wrap="square" rtlCol="0">
            <a:spAutoFit/>
          </a:bodyPr>
          <a:lstStyle/>
          <a:p>
            <a:r>
              <a:rPr lang="en-US" sz="3600" dirty="0" smtClean="0">
                <a:solidFill>
                  <a:schemeClr val="bg1"/>
                </a:solidFill>
                <a:latin typeface="Bookman Old Style" panose="02050604050505020204" pitchFamily="18" charset="0"/>
              </a:rPr>
              <a:t>Through direct instruction using a scientifically based reading program, Michael will increase his reading level, scoring 90% accuracy on progress monitoring at the 7/8 text complexity, to read and complete classroom assignments by the end of the 4</a:t>
            </a:r>
            <a:r>
              <a:rPr lang="en-US" sz="3600" baseline="30000" dirty="0" smtClean="0">
                <a:solidFill>
                  <a:schemeClr val="bg1"/>
                </a:solidFill>
                <a:latin typeface="Bookman Old Style" panose="02050604050505020204" pitchFamily="18" charset="0"/>
              </a:rPr>
              <a:t>th</a:t>
            </a:r>
            <a:r>
              <a:rPr lang="en-US" sz="3600" dirty="0" smtClean="0">
                <a:solidFill>
                  <a:schemeClr val="bg1"/>
                </a:solidFill>
                <a:latin typeface="Bookman Old Style" panose="02050604050505020204" pitchFamily="18" charset="0"/>
              </a:rPr>
              <a:t> nine weeks.  (ELA 9.9.1)</a:t>
            </a:r>
            <a:endParaRPr lang="en-US" sz="3600" dirty="0">
              <a:solidFill>
                <a:schemeClr val="bg1"/>
              </a:solidFill>
              <a:latin typeface="Bookman Old Style" panose="02050604050505020204" pitchFamily="18" charset="0"/>
            </a:endParaRPr>
          </a:p>
          <a:p>
            <a:endParaRPr lang="en-US" dirty="0"/>
          </a:p>
        </p:txBody>
      </p:sp>
    </p:spTree>
    <p:extLst>
      <p:ext uri="{BB962C8B-B14F-4D97-AF65-F5344CB8AC3E}">
        <p14:creationId xmlns:p14="http://schemas.microsoft.com/office/powerpoint/2010/main" xmlns="" val="10809611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67245" y="603696"/>
            <a:ext cx="11406443" cy="442550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12733214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54532" y="4464028"/>
            <a:ext cx="10053874" cy="1641490"/>
          </a:xfrm>
        </p:spPr>
        <p:txBody>
          <a:bodyPr>
            <a:normAutofit/>
          </a:bodyPr>
          <a:lstStyle/>
          <a:p>
            <a:r>
              <a:rPr lang="en-US" sz="5400" dirty="0" smtClean="0">
                <a:effectLst/>
              </a:rPr>
              <a:t>Special Education and Related Service(s)</a:t>
            </a:r>
            <a:endParaRPr lang="en-US" sz="5400" dirty="0">
              <a:effectLst/>
            </a:endParaRPr>
          </a:p>
        </p:txBody>
      </p:sp>
      <p:sp>
        <p:nvSpPr>
          <p:cNvPr id="4" name="Subtitle 3"/>
          <p:cNvSpPr>
            <a:spLocks noGrp="1"/>
          </p:cNvSpPr>
          <p:nvPr>
            <p:ph type="subTitle" idx="1"/>
          </p:nvPr>
        </p:nvSpPr>
        <p:spPr/>
        <p:txBody>
          <a:bodyPr/>
          <a:lstStyle/>
          <a:p>
            <a:r>
              <a:rPr lang="en-US" dirty="0" smtClean="0">
                <a:latin typeface="Trebuchet MS" panose="020B0603020202020204" pitchFamily="34" charset="0"/>
              </a:rPr>
              <a:t>STANDARDS-BASED IEP	</a:t>
            </a:r>
            <a:endParaRPr lang="en-US" dirty="0">
              <a:latin typeface="Trebuchet MS" panose="020B0603020202020204" pitchFamily="34" charset="0"/>
            </a:endParaRPr>
          </a:p>
        </p:txBody>
      </p:sp>
    </p:spTree>
    <p:extLst>
      <p:ext uri="{BB962C8B-B14F-4D97-AF65-F5344CB8AC3E}">
        <p14:creationId xmlns:p14="http://schemas.microsoft.com/office/powerpoint/2010/main" xmlns="" val="21145356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37882" y="903322"/>
            <a:ext cx="11377864" cy="21561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17978305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7386" y="264636"/>
            <a:ext cx="10854227" cy="54390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151693343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5675" y="457200"/>
            <a:ext cx="10784074" cy="2444390"/>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2858" y="3450791"/>
            <a:ext cx="10807737" cy="115924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1985112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3703" y="445913"/>
            <a:ext cx="11183911" cy="3491919"/>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3703" y="3883386"/>
            <a:ext cx="11183911" cy="863061"/>
          </a:xfrm>
          <a:prstGeom prst="rect">
            <a:avLst/>
          </a:prstGeom>
        </p:spPr>
      </p:pic>
    </p:spTree>
    <p:extLst>
      <p:ext uri="{BB962C8B-B14F-4D97-AF65-F5344CB8AC3E}">
        <p14:creationId xmlns:p14="http://schemas.microsoft.com/office/powerpoint/2010/main" xmlns="" val="25199611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290516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747952" y="166255"/>
            <a:ext cx="4612279" cy="5983232"/>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4" cstate="print"/>
          <a:stretch>
            <a:fillRect/>
          </a:stretch>
        </p:blipFill>
        <p:spPr>
          <a:xfrm>
            <a:off x="1581150" y="547750"/>
            <a:ext cx="8936483" cy="53196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323745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2"/>
                                        </p:tgtEl>
                                        <p:attrNameLst>
                                          <p:attrName>style.opacity</p:attrName>
                                        </p:attrNameLst>
                                      </p:cBhvr>
                                      <p:to>
                                        <p:strVal val="0.5"/>
                                      </p:to>
                                    </p:set>
                                    <p:animEffect filter="image" prLst="opacity: 0.5">
                                      <p:cBhvr rctx="IE">
                                        <p:cTn id="14" dur="indefinite"/>
                                        <p:tgtEl>
                                          <p:spTgt spid="2"/>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63703" y="381870"/>
            <a:ext cx="11183911" cy="3620005"/>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3" cstate="print"/>
          <a:stretch>
            <a:fillRect/>
          </a:stretch>
        </p:blipFill>
        <p:spPr>
          <a:xfrm>
            <a:off x="463703" y="3490889"/>
            <a:ext cx="11183911" cy="1648055"/>
          </a:xfrm>
          <a:prstGeom prst="rect">
            <a:avLst/>
          </a:prstGeom>
        </p:spPr>
      </p:pic>
    </p:spTree>
    <p:extLst>
      <p:ext uri="{BB962C8B-B14F-4D97-AF65-F5344CB8AC3E}">
        <p14:creationId xmlns:p14="http://schemas.microsoft.com/office/powerpoint/2010/main" xmlns="" val="6090043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5855112" y="188150"/>
            <a:ext cx="4664476" cy="5883678"/>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cstate="print"/>
          <a:stretch>
            <a:fillRect/>
          </a:stretch>
        </p:blipFill>
        <p:spPr>
          <a:xfrm>
            <a:off x="1033155" y="188150"/>
            <a:ext cx="4573015" cy="5909462"/>
          </a:xfrm>
          <a:prstGeom prst="rect">
            <a:avLst/>
          </a:prstGeom>
        </p:spPr>
      </p:pic>
    </p:spTree>
    <p:extLst>
      <p:ext uri="{BB962C8B-B14F-4D97-AF65-F5344CB8AC3E}">
        <p14:creationId xmlns:p14="http://schemas.microsoft.com/office/powerpoint/2010/main" xmlns="" val="312530363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54532" y="4464028"/>
            <a:ext cx="10053874" cy="1641490"/>
          </a:xfrm>
        </p:spPr>
        <p:txBody>
          <a:bodyPr>
            <a:normAutofit/>
          </a:bodyPr>
          <a:lstStyle/>
          <a:p>
            <a:r>
              <a:rPr lang="en-US" sz="5400" dirty="0" smtClean="0">
                <a:effectLst/>
              </a:rPr>
              <a:t>Signature Page</a:t>
            </a:r>
            <a:endParaRPr lang="en-US" sz="5400" dirty="0">
              <a:effectLst/>
            </a:endParaRPr>
          </a:p>
        </p:txBody>
      </p:sp>
      <p:sp>
        <p:nvSpPr>
          <p:cNvPr id="4" name="Subtitle 3"/>
          <p:cNvSpPr>
            <a:spLocks noGrp="1"/>
          </p:cNvSpPr>
          <p:nvPr>
            <p:ph type="subTitle" idx="1"/>
          </p:nvPr>
        </p:nvSpPr>
        <p:spPr/>
        <p:txBody>
          <a:bodyPr/>
          <a:lstStyle/>
          <a:p>
            <a:r>
              <a:rPr lang="en-US" dirty="0" smtClean="0">
                <a:latin typeface="Trebuchet MS" panose="020B0603020202020204" pitchFamily="34" charset="0"/>
              </a:rPr>
              <a:t>STANDARDS-BASED IEP	</a:t>
            </a:r>
            <a:endParaRPr lang="en-US" dirty="0">
              <a:latin typeface="Trebuchet MS" panose="020B0603020202020204" pitchFamily="34" charset="0"/>
            </a:endParaRPr>
          </a:p>
        </p:txBody>
      </p:sp>
    </p:spTree>
    <p:extLst>
      <p:ext uri="{BB962C8B-B14F-4D97-AF65-F5344CB8AC3E}">
        <p14:creationId xmlns:p14="http://schemas.microsoft.com/office/powerpoint/2010/main" xmlns="" val="6623516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84123" y="724005"/>
            <a:ext cx="11450648" cy="25054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295744593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72705" y="910192"/>
            <a:ext cx="10831437" cy="4096322"/>
          </a:xfrm>
          <a:prstGeom prst="rect">
            <a:avLst/>
          </a:prstGeom>
          <a:effectLst>
            <a:outerShdw blurRad="63500" sx="102000" sy="102000" algn="ctr" rotWithShape="0">
              <a:prstClr val="black">
                <a:alpha val="40000"/>
              </a:prstClr>
            </a:outerShdw>
          </a:effectLst>
        </p:spPr>
      </p:pic>
      <p:sp>
        <p:nvSpPr>
          <p:cNvPr id="6" name="Rectangle 5"/>
          <p:cNvSpPr/>
          <p:nvPr/>
        </p:nvSpPr>
        <p:spPr>
          <a:xfrm flipV="1">
            <a:off x="709300" y="4483510"/>
            <a:ext cx="4113423" cy="2389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41484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grpId="0" nodeType="with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18307" y="910060"/>
            <a:ext cx="11355385" cy="1971950"/>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cstate="print"/>
          <a:stretch>
            <a:fillRect/>
          </a:stretch>
        </p:blipFill>
        <p:spPr>
          <a:xfrm>
            <a:off x="2142561" y="2980545"/>
            <a:ext cx="8240275" cy="3038899"/>
          </a:xfrm>
          <a:prstGeom prst="rect">
            <a:avLst/>
          </a:prstGeom>
        </p:spPr>
      </p:pic>
      <p:sp>
        <p:nvSpPr>
          <p:cNvPr id="7" name="Oval 6"/>
          <p:cNvSpPr/>
          <p:nvPr/>
        </p:nvSpPr>
        <p:spPr>
          <a:xfrm>
            <a:off x="8136835" y="3432313"/>
            <a:ext cx="1139687" cy="51683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8335617" y="2339788"/>
            <a:ext cx="198783" cy="1105777"/>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5096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18048" y="802324"/>
            <a:ext cx="11060068" cy="425826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25077419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819832" y="193307"/>
            <a:ext cx="4697817" cy="588592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408088154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54532" y="4464028"/>
            <a:ext cx="10989806" cy="1641490"/>
          </a:xfrm>
        </p:spPr>
        <p:txBody>
          <a:bodyPr>
            <a:normAutofit/>
          </a:bodyPr>
          <a:lstStyle/>
          <a:p>
            <a:r>
              <a:rPr lang="en-US" sz="5400" dirty="0" smtClean="0">
                <a:effectLst/>
              </a:rPr>
              <a:t>Notice of Proposal or Refusal to Take Action</a:t>
            </a:r>
            <a:endParaRPr lang="en-US" sz="5400" dirty="0">
              <a:effectLst/>
            </a:endParaRPr>
          </a:p>
        </p:txBody>
      </p:sp>
      <p:sp>
        <p:nvSpPr>
          <p:cNvPr id="4" name="Subtitle 3"/>
          <p:cNvSpPr>
            <a:spLocks noGrp="1"/>
          </p:cNvSpPr>
          <p:nvPr>
            <p:ph type="subTitle" idx="1"/>
          </p:nvPr>
        </p:nvSpPr>
        <p:spPr/>
        <p:txBody>
          <a:bodyPr/>
          <a:lstStyle/>
          <a:p>
            <a:r>
              <a:rPr lang="en-US" dirty="0" smtClean="0">
                <a:latin typeface="Trebuchet MS" panose="020B0603020202020204" pitchFamily="34" charset="0"/>
              </a:rPr>
              <a:t>STANDARDS-BASED IEP	</a:t>
            </a:r>
            <a:endParaRPr lang="en-US" dirty="0">
              <a:latin typeface="Trebuchet MS" panose="020B0603020202020204" pitchFamily="34" charset="0"/>
            </a:endParaRPr>
          </a:p>
        </p:txBody>
      </p:sp>
    </p:spTree>
    <p:extLst>
      <p:ext uri="{BB962C8B-B14F-4D97-AF65-F5344CB8AC3E}">
        <p14:creationId xmlns:p14="http://schemas.microsoft.com/office/powerpoint/2010/main" xmlns="" val="133941659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01835" y="647375"/>
            <a:ext cx="10907647" cy="464884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2599194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b_x0020_Name xmlns="14c6bbef-5cb4-4e5d-a0ae-4808415df6c2">
      <Value>IEP</Value>
      <Value>Miscellaneous</Value>
    </Tab_x0020_Name>
    <IconOverlay xmlns="http://schemas.microsoft.com/sharepoint/v4" xsi:nil="true"/>
    <Sort_x0020_Order xmlns="14c6bbef-5cb4-4e5d-a0ae-4808415df6c2" xsi:nil="true"/>
    <CategoryDescription xmlns="http://schemas.microsoft.com/sharepoint.v3">Webinar Recording: Standards-Based IEPs for Secondary Students: PowerPoint Presentation</CategoryDescription>
    <PublishingExpirationDate xmlns="http://schemas.microsoft.com/sharepoint/v3" xsi:nil="true"/>
    <PublishingStartDate xmlns="http://schemas.microsoft.com/sharepoint/v3" xsi:nil="true"/>
    <Link_x0020_URL xmlns="14c6bbef-5cb4-4e5d-a0ae-4808415df6c2">
      <Url xsi:nil="true"/>
      <Description xsi:nil="true"/>
    </Link_x0020_URL>
    <Picture_x0020_URL xmlns="14c6bbef-5cb4-4e5d-a0ae-4808415df6c2">
      <Url xsi:nil="true"/>
      <Description xsi:nil="true"/>
    </Picture_x0020_URL>
  </documentManagement>
</p:properties>
</file>

<file path=customXml/item2.xml><?xml version="1.0" encoding="utf-8"?>
<ct:contentTypeSchema xmlns:ct="http://schemas.microsoft.com/office/2006/metadata/contentType" xmlns:ma="http://schemas.microsoft.com/office/2006/metadata/properties/metaAttributes" ct:_="" ma:_="" ma:contentTypeName="Standard Document" ma:contentTypeID="0x010100392BF2A64BEAA7449275A2C578BF641A0079C53F05CC3B2C43809302AE4E06265C" ma:contentTypeVersion="11" ma:contentTypeDescription="" ma:contentTypeScope="" ma:versionID="a33547f1e8ca923bea54f84c8c1beba1">
  <xsd:schema xmlns:xsd="http://www.w3.org/2001/XMLSchema" xmlns:xs="http://www.w3.org/2001/XMLSchema" xmlns:p="http://schemas.microsoft.com/office/2006/metadata/properties" xmlns:ns1="http://schemas.microsoft.com/sharepoint/v3" xmlns:ns2="http://schemas.microsoft.com/sharepoint.v3" xmlns:ns3="14c6bbef-5cb4-4e5d-a0ae-4808415df6c2" xmlns:ns4="http://schemas.microsoft.com/sharepoint/v4" targetNamespace="http://schemas.microsoft.com/office/2006/metadata/properties" ma:root="true" ma:fieldsID="caf0db182e655436852b7f589c3edb9c" ns1:_="" ns2:_="" ns3:_="" ns4:_="">
    <xsd:import namespace="http://schemas.microsoft.com/sharepoint/v3"/>
    <xsd:import namespace="http://schemas.microsoft.com/sharepoint.v3"/>
    <xsd:import namespace="14c6bbef-5cb4-4e5d-a0ae-4808415df6c2"/>
    <xsd:import namespace="http://schemas.microsoft.com/sharepoint/v4"/>
    <xsd:element name="properties">
      <xsd:complexType>
        <xsd:sequence>
          <xsd:element name="documentManagement">
            <xsd:complexType>
              <xsd:all>
                <xsd:element ref="ns2:CategoryDescription"/>
                <xsd:element ref="ns1:PublishingStartDate" minOccurs="0"/>
                <xsd:element ref="ns1:PublishingExpirationDate" minOccurs="0"/>
                <xsd:element ref="ns3:Link_x0020_URL" minOccurs="0"/>
                <xsd:element ref="ns3:Picture_x0020_URL" minOccurs="0"/>
                <xsd:element ref="ns3:Tab_x0020_Name" minOccurs="0"/>
                <xsd:element ref="ns4:IconOverlay" minOccurs="0"/>
                <xsd:element ref="ns3:Sort_x0020_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3" nillable="true" ma:displayName="Date Published"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4" nillable="true" ma:displayName="Date Expired"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c6bbef-5cb4-4e5d-a0ae-4808415df6c2" elementFormDefault="qualified">
    <xsd:import namespace="http://schemas.microsoft.com/office/2006/documentManagement/types"/>
    <xsd:import namespace="http://schemas.microsoft.com/office/infopath/2007/PartnerControls"/>
    <xsd:element name="Link_x0020_URL" ma:index="5" nillable="true" ma:displayName="Link URL" ma:format="Hyperlink" ma:internalName="Link_x0020_URL">
      <xsd:complexType>
        <xsd:complexContent>
          <xsd:extension base="dms:URL">
            <xsd:sequence>
              <xsd:element name="Url" type="dms:ValidUrl" minOccurs="0" nillable="true"/>
              <xsd:element name="Description" type="xsd:string" nillable="true"/>
            </xsd:sequence>
          </xsd:extension>
        </xsd:complexContent>
      </xsd:complexType>
    </xsd:element>
    <xsd:element name="Picture_x0020_URL" ma:index="6" nillable="true" ma:displayName="Picture URL" ma:format="Image" ma:internalName="Picture_x0020_URL">
      <xsd:complexType>
        <xsd:complexContent>
          <xsd:extension base="dms:URL">
            <xsd:sequence>
              <xsd:element name="Url" type="dms:ValidUrl" minOccurs="0" nillable="true"/>
              <xsd:element name="Description" type="xsd:string" nillable="true"/>
            </xsd:sequence>
          </xsd:extension>
        </xsd:complexContent>
      </xsd:complexType>
    </xsd:element>
    <xsd:element name="Tab_x0020_Name" ma:index="7" nillable="true" ma:displayName="Tab Name" ma:internalName="Tab_x0020_Name">
      <xsd:complexType>
        <xsd:complexContent>
          <xsd:extension base="dms:MultiChoice">
            <xsd:sequence>
              <xsd:element name="Value" maxOccurs="unbounded" minOccurs="0" nillable="true">
                <xsd:simpleType>
                  <xsd:restriction base="dms:Choice">
                    <xsd:enumeration value="CASE"/>
                    <xsd:enumeration value="IEP"/>
                    <xsd:enumeration value="MEGA"/>
                    <xsd:enumeration value="Miscellaneous"/>
                    <xsd:enumeration value="Preschool"/>
                    <xsd:enumeration value="Standards/COS"/>
                    <xsd:enumeration value="Transition"/>
                    <xsd:enumeration value="Videos"/>
                  </xsd:restriction>
                </xsd:simpleType>
              </xsd:element>
            </xsd:sequence>
          </xsd:extension>
        </xsd:complexContent>
      </xsd:complexType>
    </xsd:element>
    <xsd:element name="Sort_x0020_Order" ma:index="15" nillable="true" ma:displayName="Sort Order" ma:decimals="0" ma:internalName="Sort_x0020_Order">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26427C-797E-482B-99FC-86537594BC68}">
  <ds:schemaRefs>
    <ds:schemaRef ds:uri="http://schemas.microsoft.com/office/2006/metadata/properties"/>
    <ds:schemaRef ds:uri="http://schemas.microsoft.com/office/infopath/2007/PartnerControls"/>
    <ds:schemaRef ds:uri="14c6bbef-5cb4-4e5d-a0ae-4808415df6c2"/>
    <ds:schemaRef ds:uri="http://schemas.microsoft.com/sharepoint/v4"/>
    <ds:schemaRef ds:uri="http://schemas.microsoft.com/sharepoint.v3"/>
    <ds:schemaRef ds:uri="http://schemas.microsoft.com/sharepoint/v3"/>
  </ds:schemaRefs>
</ds:datastoreItem>
</file>

<file path=customXml/itemProps2.xml><?xml version="1.0" encoding="utf-8"?>
<ds:datastoreItem xmlns:ds="http://schemas.openxmlformats.org/officeDocument/2006/customXml" ds:itemID="{2929E66C-7723-4B98-B140-9CFF9EFA1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
    <ds:schemaRef ds:uri="14c6bbef-5cb4-4e5d-a0ae-4808415df6c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4B919B-49AB-4B4F-8153-E9E85542A2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1211</TotalTime>
  <Words>2542</Words>
  <Application>Microsoft Office PowerPoint</Application>
  <PresentationFormat>Custom</PresentationFormat>
  <Paragraphs>240</Paragraphs>
  <Slides>106</Slides>
  <Notes>44</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Depth</vt:lpstr>
      <vt:lpstr>STANDARDS-BASED IEP  </vt:lpstr>
      <vt:lpstr>Standards &amp; Curriculum Guides</vt:lpstr>
      <vt:lpstr>Slide 3</vt:lpstr>
      <vt:lpstr>Standards &amp; Curriculum Guides</vt:lpstr>
      <vt:lpstr>Slide 5</vt:lpstr>
      <vt:lpstr>Standards &amp; Curriculum Guides</vt:lpstr>
      <vt:lpstr>Slide 7</vt:lpstr>
      <vt:lpstr>Standards &amp; Curriculum Guides</vt:lpstr>
      <vt:lpstr>Slide 9</vt:lpstr>
      <vt:lpstr>Standards &amp; Curriculum Guides</vt:lpstr>
      <vt:lpstr>Slide 11</vt:lpstr>
      <vt:lpstr>Standards &amp; Curriculum Guides</vt:lpstr>
      <vt:lpstr>Slide 13</vt:lpstr>
      <vt:lpstr>Slide 14</vt:lpstr>
      <vt:lpstr>Notice and Invitation to a Meeting/ Consent for Agency Participation</vt:lpstr>
      <vt:lpstr>Slide 16</vt:lpstr>
      <vt:lpstr>Slide 17</vt:lpstr>
      <vt:lpstr>Slide 18</vt:lpstr>
      <vt:lpstr>Slide 19</vt:lpstr>
      <vt:lpstr>Slide 20</vt:lpstr>
      <vt:lpstr>Slide 21</vt:lpstr>
      <vt:lpstr>Slide 22</vt:lpstr>
      <vt:lpstr>Slide 23</vt:lpstr>
      <vt:lpstr>Slide 24</vt:lpstr>
      <vt:lpstr>Slide 25</vt:lpstr>
      <vt:lpstr>Profile Page</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Transition</vt:lpstr>
      <vt:lpstr>Slide 40</vt:lpstr>
      <vt:lpstr>Slide 41</vt:lpstr>
      <vt:lpstr>Slide 42</vt:lpstr>
      <vt:lpstr>Slide 43</vt:lpstr>
      <vt:lpstr>Slide 44</vt:lpstr>
      <vt:lpstr>Annual Transition Goal Page(s)</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Annual Goal Page(s)</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Special Education and Related Service(s)</vt:lpstr>
      <vt:lpstr>Slide 85</vt:lpstr>
      <vt:lpstr>Slide 86</vt:lpstr>
      <vt:lpstr>Slide 87</vt:lpstr>
      <vt:lpstr>Slide 88</vt:lpstr>
      <vt:lpstr>OR</vt:lpstr>
      <vt:lpstr>Slide 90</vt:lpstr>
      <vt:lpstr>Slide 91</vt:lpstr>
      <vt:lpstr>Signature Page</vt:lpstr>
      <vt:lpstr>Slide 93</vt:lpstr>
      <vt:lpstr>Slide 94</vt:lpstr>
      <vt:lpstr>Slide 95</vt:lpstr>
      <vt:lpstr>Slide 96</vt:lpstr>
      <vt:lpstr>Slide 97</vt:lpstr>
      <vt:lpstr>Notice of Proposal or Refusal to Take Action</vt:lpstr>
      <vt:lpstr>Slide 99</vt:lpstr>
      <vt:lpstr>Slide 100</vt:lpstr>
      <vt:lpstr>Slide 101</vt:lpstr>
      <vt:lpstr>Slide 102</vt:lpstr>
      <vt:lpstr>Persons Responsible for IEP Implementation</vt:lpstr>
      <vt:lpstr>Slide 104</vt:lpstr>
      <vt:lpstr>Slide 105</vt:lpstr>
      <vt:lpstr>Slide 106</vt:lpstr>
    </vt:vector>
  </TitlesOfParts>
  <Company>Alabama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Recording: Standards-Based IEPs for Secondary Students: PowerPoint Presentation</dc:title>
  <dc:creator>Mayo Cynthia</dc:creator>
  <cp:lastModifiedBy>choglesbee</cp:lastModifiedBy>
  <cp:revision>59</cp:revision>
  <dcterms:created xsi:type="dcterms:W3CDTF">2015-07-31T00:57:49Z</dcterms:created>
  <dcterms:modified xsi:type="dcterms:W3CDTF">2016-04-08T19:10:08Z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0x010100392BF2A64BEAA7449275A2C578BF641A0079C53F05CC3B2C43809302AE4E06265C</vt:lpwstr>
  </property>
</Properties>
</file>